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1"/>
  </p:notesMasterIdLst>
  <p:handoutMasterIdLst>
    <p:handoutMasterId r:id="rId22"/>
  </p:handoutMasterIdLst>
  <p:sldIdLst>
    <p:sldId id="256" r:id="rId2"/>
    <p:sldId id="262" r:id="rId3"/>
    <p:sldId id="257" r:id="rId4"/>
    <p:sldId id="263" r:id="rId5"/>
    <p:sldId id="259" r:id="rId6"/>
    <p:sldId id="266" r:id="rId7"/>
    <p:sldId id="264" r:id="rId8"/>
    <p:sldId id="265" r:id="rId9"/>
    <p:sldId id="268" r:id="rId10"/>
    <p:sldId id="258" r:id="rId11"/>
    <p:sldId id="267" r:id="rId12"/>
    <p:sldId id="272" r:id="rId13"/>
    <p:sldId id="269" r:id="rId14"/>
    <p:sldId id="273" r:id="rId15"/>
    <p:sldId id="274" r:id="rId16"/>
    <p:sldId id="275" r:id="rId17"/>
    <p:sldId id="276" r:id="rId18"/>
    <p:sldId id="261" r:id="rId19"/>
    <p:sldId id="277" r:id="rId20"/>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50" autoAdjust="0"/>
    <p:restoredTop sz="94660"/>
  </p:normalViewPr>
  <p:slideViewPr>
    <p:cSldViewPr snapToGrid="0">
      <p:cViewPr varScale="1">
        <p:scale>
          <a:sx n="72" d="100"/>
          <a:sy n="72" d="100"/>
        </p:scale>
        <p:origin x="70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5558" tIns="47779" rIns="95558" bIns="47779" rtlCol="0"/>
          <a:lstStyle>
            <a:lvl1pPr algn="l">
              <a:defRPr sz="13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5558" tIns="47779" rIns="95558" bIns="47779" rtlCol="0"/>
          <a:lstStyle>
            <a:lvl1pPr algn="r">
              <a:defRPr sz="1300"/>
            </a:lvl1pPr>
          </a:lstStyle>
          <a:p>
            <a:fld id="{89C3A788-55C5-4AAB-A3C0-5EA7C9BF5053}" type="datetimeFigureOut">
              <a:rPr lang="en-GB" smtClean="0"/>
              <a:t>15/10/2026</a:t>
            </a:fld>
            <a:endParaRPr lang="en-GB"/>
          </a:p>
        </p:txBody>
      </p:sp>
      <p:sp>
        <p:nvSpPr>
          <p:cNvPr id="4" name="Footer Placeholder 3"/>
          <p:cNvSpPr>
            <a:spLocks noGrp="1"/>
          </p:cNvSpPr>
          <p:nvPr>
            <p:ph type="ftr" sz="quarter" idx="2"/>
          </p:nvPr>
        </p:nvSpPr>
        <p:spPr>
          <a:xfrm>
            <a:off x="0" y="9428585"/>
            <a:ext cx="2945659" cy="498055"/>
          </a:xfrm>
          <a:prstGeom prst="rect">
            <a:avLst/>
          </a:prstGeom>
        </p:spPr>
        <p:txBody>
          <a:bodyPr vert="horz" lIns="95558" tIns="47779" rIns="95558" bIns="47779" rtlCol="0" anchor="b"/>
          <a:lstStyle>
            <a:lvl1pPr algn="l">
              <a:defRPr sz="1300"/>
            </a:lvl1pPr>
          </a:lstStyle>
          <a:p>
            <a:endParaRPr lang="en-GB"/>
          </a:p>
        </p:txBody>
      </p:sp>
      <p:sp>
        <p:nvSpPr>
          <p:cNvPr id="5" name="Slide Number Placeholder 4"/>
          <p:cNvSpPr>
            <a:spLocks noGrp="1"/>
          </p:cNvSpPr>
          <p:nvPr>
            <p:ph type="sldNum" sz="quarter" idx="3"/>
          </p:nvPr>
        </p:nvSpPr>
        <p:spPr>
          <a:xfrm>
            <a:off x="3850443" y="9428585"/>
            <a:ext cx="2945659" cy="498055"/>
          </a:xfrm>
          <a:prstGeom prst="rect">
            <a:avLst/>
          </a:prstGeom>
        </p:spPr>
        <p:txBody>
          <a:bodyPr vert="horz" lIns="95558" tIns="47779" rIns="95558" bIns="47779" rtlCol="0" anchor="b"/>
          <a:lstStyle>
            <a:lvl1pPr algn="r">
              <a:defRPr sz="1300"/>
            </a:lvl1pPr>
          </a:lstStyle>
          <a:p>
            <a:fld id="{E9C11126-A0DA-4F4F-830D-C6D6E716F50A}" type="slidenum">
              <a:rPr lang="en-GB" smtClean="0"/>
              <a:t>‹#›</a:t>
            </a:fld>
            <a:endParaRPr lang="en-GB"/>
          </a:p>
        </p:txBody>
      </p:sp>
    </p:spTree>
    <p:extLst>
      <p:ext uri="{BB962C8B-B14F-4D97-AF65-F5344CB8AC3E}">
        <p14:creationId xmlns:p14="http://schemas.microsoft.com/office/powerpoint/2010/main" val="1403625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41503FA5-59E5-411E-8C31-A08A63DF68DC}" type="datetimeFigureOut">
              <a:rPr lang="en-GB" smtClean="0"/>
              <a:t>15/10/2026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0CBDBD24-E1F0-4DA0-A100-AA8DE403ADFC}" type="slidenum">
              <a:rPr lang="en-GB" smtClean="0"/>
              <a:t>‹#›</a:t>
            </a:fld>
            <a:endParaRPr lang="en-GB"/>
          </a:p>
        </p:txBody>
      </p:sp>
    </p:spTree>
    <p:extLst>
      <p:ext uri="{BB962C8B-B14F-4D97-AF65-F5344CB8AC3E}">
        <p14:creationId xmlns:p14="http://schemas.microsoft.com/office/powerpoint/2010/main" val="2811029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a:t>
            </a:fld>
            <a:endParaRPr lang="en-GB"/>
          </a:p>
        </p:txBody>
      </p:sp>
    </p:spTree>
    <p:extLst>
      <p:ext uri="{BB962C8B-B14F-4D97-AF65-F5344CB8AC3E}">
        <p14:creationId xmlns:p14="http://schemas.microsoft.com/office/powerpoint/2010/main" val="429147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2</a:t>
            </a:fld>
            <a:endParaRPr lang="en-GB"/>
          </a:p>
        </p:txBody>
      </p:sp>
    </p:spTree>
    <p:extLst>
      <p:ext uri="{BB962C8B-B14F-4D97-AF65-F5344CB8AC3E}">
        <p14:creationId xmlns:p14="http://schemas.microsoft.com/office/powerpoint/2010/main" val="1421293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3</a:t>
            </a:fld>
            <a:endParaRPr lang="en-GB"/>
          </a:p>
        </p:txBody>
      </p:sp>
    </p:spTree>
    <p:extLst>
      <p:ext uri="{BB962C8B-B14F-4D97-AF65-F5344CB8AC3E}">
        <p14:creationId xmlns:p14="http://schemas.microsoft.com/office/powerpoint/2010/main" val="928458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4</a:t>
            </a:fld>
            <a:endParaRPr lang="en-GB"/>
          </a:p>
        </p:txBody>
      </p:sp>
    </p:spTree>
    <p:extLst>
      <p:ext uri="{BB962C8B-B14F-4D97-AF65-F5344CB8AC3E}">
        <p14:creationId xmlns:p14="http://schemas.microsoft.com/office/powerpoint/2010/main" val="592605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5</a:t>
            </a:fld>
            <a:endParaRPr lang="en-GB"/>
          </a:p>
        </p:txBody>
      </p:sp>
    </p:spTree>
    <p:extLst>
      <p:ext uri="{BB962C8B-B14F-4D97-AF65-F5344CB8AC3E}">
        <p14:creationId xmlns:p14="http://schemas.microsoft.com/office/powerpoint/2010/main" val="671065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6</a:t>
            </a:fld>
            <a:endParaRPr lang="en-GB"/>
          </a:p>
        </p:txBody>
      </p:sp>
    </p:spTree>
    <p:extLst>
      <p:ext uri="{BB962C8B-B14F-4D97-AF65-F5344CB8AC3E}">
        <p14:creationId xmlns:p14="http://schemas.microsoft.com/office/powerpoint/2010/main" val="4004912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7</a:t>
            </a:fld>
            <a:endParaRPr lang="en-GB"/>
          </a:p>
        </p:txBody>
      </p:sp>
    </p:spTree>
    <p:extLst>
      <p:ext uri="{BB962C8B-B14F-4D97-AF65-F5344CB8AC3E}">
        <p14:creationId xmlns:p14="http://schemas.microsoft.com/office/powerpoint/2010/main" val="3004601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8</a:t>
            </a:fld>
            <a:endParaRPr lang="en-GB"/>
          </a:p>
        </p:txBody>
      </p:sp>
    </p:spTree>
    <p:extLst>
      <p:ext uri="{BB962C8B-B14F-4D97-AF65-F5344CB8AC3E}">
        <p14:creationId xmlns:p14="http://schemas.microsoft.com/office/powerpoint/2010/main" val="367038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9</a:t>
            </a:fld>
            <a:endParaRPr lang="en-GB"/>
          </a:p>
        </p:txBody>
      </p:sp>
    </p:spTree>
    <p:extLst>
      <p:ext uri="{BB962C8B-B14F-4D97-AF65-F5344CB8AC3E}">
        <p14:creationId xmlns:p14="http://schemas.microsoft.com/office/powerpoint/2010/main" val="535086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10</a:t>
            </a:fld>
            <a:endParaRPr lang="en-GB"/>
          </a:p>
        </p:txBody>
      </p:sp>
    </p:spTree>
    <p:extLst>
      <p:ext uri="{BB962C8B-B14F-4D97-AF65-F5344CB8AC3E}">
        <p14:creationId xmlns:p14="http://schemas.microsoft.com/office/powerpoint/2010/main" val="3652655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11</a:t>
            </a:fld>
            <a:endParaRPr lang="en-GB"/>
          </a:p>
        </p:txBody>
      </p:sp>
    </p:spTree>
    <p:extLst>
      <p:ext uri="{BB962C8B-B14F-4D97-AF65-F5344CB8AC3E}">
        <p14:creationId xmlns:p14="http://schemas.microsoft.com/office/powerpoint/2010/main" val="1812854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12</a:t>
            </a:fld>
            <a:endParaRPr lang="en-GB"/>
          </a:p>
        </p:txBody>
      </p:sp>
    </p:spTree>
    <p:extLst>
      <p:ext uri="{BB962C8B-B14F-4D97-AF65-F5344CB8AC3E}">
        <p14:creationId xmlns:p14="http://schemas.microsoft.com/office/powerpoint/2010/main" val="2549684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13</a:t>
            </a:fld>
            <a:endParaRPr lang="en-GB"/>
          </a:p>
        </p:txBody>
      </p:sp>
    </p:spTree>
    <p:extLst>
      <p:ext uri="{BB962C8B-B14F-4D97-AF65-F5344CB8AC3E}">
        <p14:creationId xmlns:p14="http://schemas.microsoft.com/office/powerpoint/2010/main" val="4094705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14</a:t>
            </a:fld>
            <a:endParaRPr lang="en-GB"/>
          </a:p>
        </p:txBody>
      </p:sp>
    </p:spTree>
    <p:extLst>
      <p:ext uri="{BB962C8B-B14F-4D97-AF65-F5344CB8AC3E}">
        <p14:creationId xmlns:p14="http://schemas.microsoft.com/office/powerpoint/2010/main" val="196015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15</a:t>
            </a:fld>
            <a:endParaRPr lang="en-GB"/>
          </a:p>
        </p:txBody>
      </p:sp>
    </p:spTree>
    <p:extLst>
      <p:ext uri="{BB962C8B-B14F-4D97-AF65-F5344CB8AC3E}">
        <p14:creationId xmlns:p14="http://schemas.microsoft.com/office/powerpoint/2010/main" val="1289247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16</a:t>
            </a:fld>
            <a:endParaRPr lang="en-GB"/>
          </a:p>
        </p:txBody>
      </p:sp>
    </p:spTree>
    <p:extLst>
      <p:ext uri="{BB962C8B-B14F-4D97-AF65-F5344CB8AC3E}">
        <p14:creationId xmlns:p14="http://schemas.microsoft.com/office/powerpoint/2010/main" val="653646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17</a:t>
            </a:fld>
            <a:endParaRPr lang="en-GB"/>
          </a:p>
        </p:txBody>
      </p:sp>
    </p:spTree>
    <p:extLst>
      <p:ext uri="{BB962C8B-B14F-4D97-AF65-F5344CB8AC3E}">
        <p14:creationId xmlns:p14="http://schemas.microsoft.com/office/powerpoint/2010/main" val="986316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18</a:t>
            </a:fld>
            <a:endParaRPr lang="en-GB"/>
          </a:p>
        </p:txBody>
      </p:sp>
    </p:spTree>
    <p:extLst>
      <p:ext uri="{BB962C8B-B14F-4D97-AF65-F5344CB8AC3E}">
        <p14:creationId xmlns:p14="http://schemas.microsoft.com/office/powerpoint/2010/main" val="1812399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CBDBD24-E1F0-4DA0-A100-AA8DE403ADFC}" type="slidenum">
              <a:rPr lang="en-GB" smtClean="0"/>
              <a:t>19</a:t>
            </a:fld>
            <a:endParaRPr lang="en-GB"/>
          </a:p>
        </p:txBody>
      </p:sp>
    </p:spTree>
    <p:extLst>
      <p:ext uri="{BB962C8B-B14F-4D97-AF65-F5344CB8AC3E}">
        <p14:creationId xmlns:p14="http://schemas.microsoft.com/office/powerpoint/2010/main" val="2650063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59871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3319092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543846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E2658A-E17F-4CAB-AD03-5A22CD7516D5}"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725829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E2658A-E17F-4CAB-AD03-5A22CD7516D5}" type="datetimeFigureOut">
              <a:rPr lang="en-GB" smtClean="0"/>
              <a:t>15/10/2026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96672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E2658A-E17F-4CAB-AD03-5A22CD7516D5}" type="datetimeFigureOut">
              <a:rPr lang="en-GB" smtClean="0"/>
              <a:t>15/10/2026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1065676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E2658A-E17F-4CAB-AD03-5A22CD7516D5}" type="datetimeFigureOut">
              <a:rPr lang="en-GB" smtClean="0"/>
              <a:t>15/10/2026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617699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E2658A-E17F-4CAB-AD03-5A22CD7516D5}"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4222596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E2658A-E17F-4CAB-AD03-5A22CD7516D5}"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1557201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8E2658A-E17F-4CAB-AD03-5A22CD7516D5}"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112544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4287613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721861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1969002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1083595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767379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210848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E2658A-E17F-4CAB-AD03-5A22CD7516D5}"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089DCFF-1CF7-4EDD-AFC7-9AC7A44C232A}" type="slidenum">
              <a:rPr lang="en-GB" smtClean="0"/>
              <a:t>‹#›</a:t>
            </a:fld>
            <a:endParaRPr lang="en-GB"/>
          </a:p>
        </p:txBody>
      </p:sp>
    </p:spTree>
    <p:extLst>
      <p:ext uri="{BB962C8B-B14F-4D97-AF65-F5344CB8AC3E}">
        <p14:creationId xmlns:p14="http://schemas.microsoft.com/office/powerpoint/2010/main" val="397416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8E2658A-E17F-4CAB-AD03-5A22CD7516D5}" type="datetimeFigureOut">
              <a:rPr lang="en-GB" smtClean="0"/>
              <a:t>15/10/2026</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089DCFF-1CF7-4EDD-AFC7-9AC7A44C232A}" type="slidenum">
              <a:rPr lang="en-GB" smtClean="0"/>
              <a:t>‹#›</a:t>
            </a:fld>
            <a:endParaRPr lang="en-GB"/>
          </a:p>
        </p:txBody>
      </p:sp>
    </p:spTree>
    <p:extLst>
      <p:ext uri="{BB962C8B-B14F-4D97-AF65-F5344CB8AC3E}">
        <p14:creationId xmlns:p14="http://schemas.microsoft.com/office/powerpoint/2010/main" val="383722393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smtClean="0"/>
              <a:t>Behaviour, Communication and Language</a:t>
            </a:r>
            <a:endParaRPr lang="en-GB" dirty="0"/>
          </a:p>
        </p:txBody>
      </p:sp>
      <p:sp>
        <p:nvSpPr>
          <p:cNvPr id="3" name="Subtitle 2"/>
          <p:cNvSpPr>
            <a:spLocks noGrp="1"/>
          </p:cNvSpPr>
          <p:nvPr>
            <p:ph type="subTitle" idx="1"/>
          </p:nvPr>
        </p:nvSpPr>
        <p:spPr/>
        <p:txBody>
          <a:bodyPr/>
          <a:lstStyle/>
          <a:p>
            <a:r>
              <a:rPr lang="en-GB" dirty="0" smtClean="0"/>
              <a:t>Wednesday 23rd September</a:t>
            </a:r>
          </a:p>
          <a:p>
            <a:endParaRPr lang="en-GB" dirty="0"/>
          </a:p>
        </p:txBody>
      </p:sp>
      <p:pic>
        <p:nvPicPr>
          <p:cNvPr id="4" name="Picture 3"/>
          <p:cNvPicPr>
            <a:picLocks noChangeAspect="1"/>
          </p:cNvPicPr>
          <p:nvPr/>
        </p:nvPicPr>
        <p:blipFill>
          <a:blip r:embed="rId3"/>
          <a:stretch>
            <a:fillRect/>
          </a:stretch>
        </p:blipFill>
        <p:spPr>
          <a:xfrm>
            <a:off x="4848123" y="509902"/>
            <a:ext cx="4735177" cy="1335203"/>
          </a:xfrm>
          <a:prstGeom prst="rect">
            <a:avLst/>
          </a:prstGeom>
        </p:spPr>
      </p:pic>
    </p:spTree>
    <p:extLst>
      <p:ext uri="{BB962C8B-B14F-4D97-AF65-F5344CB8AC3E}">
        <p14:creationId xmlns:p14="http://schemas.microsoft.com/office/powerpoint/2010/main" val="11915606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36103" y="0"/>
            <a:ext cx="6133870" cy="3603172"/>
          </a:xfrm>
          <a:prstGeom prst="rect">
            <a:avLst/>
          </a:prstGeom>
        </p:spPr>
      </p:pic>
      <p:pic>
        <p:nvPicPr>
          <p:cNvPr id="5" name="Picture 4"/>
          <p:cNvPicPr>
            <a:picLocks noChangeAspect="1"/>
          </p:cNvPicPr>
          <p:nvPr/>
        </p:nvPicPr>
        <p:blipFill>
          <a:blip r:embed="rId4"/>
          <a:stretch>
            <a:fillRect/>
          </a:stretch>
        </p:blipFill>
        <p:spPr>
          <a:xfrm>
            <a:off x="4156627" y="3603172"/>
            <a:ext cx="7878050" cy="3015935"/>
          </a:xfrm>
          <a:prstGeom prst="rect">
            <a:avLst/>
          </a:prstGeom>
        </p:spPr>
      </p:pic>
      <p:sp>
        <p:nvSpPr>
          <p:cNvPr id="8" name="Oval 7"/>
          <p:cNvSpPr/>
          <p:nvPr/>
        </p:nvSpPr>
        <p:spPr>
          <a:xfrm>
            <a:off x="-692331" y="2155371"/>
            <a:ext cx="6962304" cy="1737360"/>
          </a:xfrm>
          <a:prstGeom prst="ellipse">
            <a:avLst/>
          </a:prstGeom>
          <a:noFill/>
          <a:ln w="6985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043266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1065" y="228600"/>
            <a:ext cx="10018713" cy="1752599"/>
          </a:xfrm>
        </p:spPr>
        <p:txBody>
          <a:bodyPr/>
          <a:lstStyle/>
          <a:p>
            <a:pPr algn="l"/>
            <a:r>
              <a:rPr lang="en-GB" sz="4800" dirty="0" smtClean="0"/>
              <a:t>Behaviour</a:t>
            </a:r>
            <a:r>
              <a:rPr lang="en-GB" dirty="0" smtClean="0"/>
              <a:t/>
            </a:r>
            <a:br>
              <a:rPr lang="en-GB" dirty="0" smtClean="0"/>
            </a:br>
            <a:r>
              <a:rPr lang="en-GB" dirty="0" smtClean="0"/>
              <a:t> Takes time- No quick fix- Time consuming</a:t>
            </a:r>
            <a:endParaRPr lang="en-GB" dirty="0"/>
          </a:p>
        </p:txBody>
      </p:sp>
      <p:sp>
        <p:nvSpPr>
          <p:cNvPr id="3" name="Content Placeholder 2"/>
          <p:cNvSpPr>
            <a:spLocks noGrp="1"/>
          </p:cNvSpPr>
          <p:nvPr>
            <p:ph idx="1"/>
          </p:nvPr>
        </p:nvSpPr>
        <p:spPr>
          <a:xfrm>
            <a:off x="1423852" y="1981199"/>
            <a:ext cx="10079172" cy="3810001"/>
          </a:xfrm>
        </p:spPr>
        <p:txBody>
          <a:bodyPr>
            <a:normAutofit fontScale="70000" lnSpcReduction="20000"/>
          </a:bodyPr>
          <a:lstStyle/>
          <a:p>
            <a:pPr marL="0" indent="0">
              <a:buNone/>
            </a:pPr>
            <a:endParaRPr lang="en-GB" sz="2800" dirty="0" smtClean="0"/>
          </a:p>
          <a:p>
            <a:pPr marL="0" indent="0">
              <a:buNone/>
            </a:pPr>
            <a:r>
              <a:rPr lang="en-GB" sz="2800" dirty="0" smtClean="0"/>
              <a:t>Area of learning- Personal, Social and Emotional Development </a:t>
            </a:r>
            <a:endParaRPr lang="en-GB" sz="2800" dirty="0"/>
          </a:p>
          <a:p>
            <a:pPr marL="0" indent="0">
              <a:buNone/>
            </a:pPr>
            <a:r>
              <a:rPr lang="en-GB" sz="2000" b="1" dirty="0" smtClean="0"/>
              <a:t>Self-Regulation Early Learning Goal (ELG)</a:t>
            </a:r>
          </a:p>
          <a:p>
            <a:pPr marL="0" indent="0">
              <a:buNone/>
            </a:pPr>
            <a:r>
              <a:rPr lang="en-GB" sz="2300" dirty="0" smtClean="0"/>
              <a:t>Children at the expected level of development will: </a:t>
            </a:r>
          </a:p>
          <a:p>
            <a:r>
              <a:rPr lang="en-GB" sz="2300" dirty="0" smtClean="0"/>
              <a:t>show an understanding of their own feelings and those of others, and begin to regulate their behaviour accordingly; </a:t>
            </a:r>
            <a:endParaRPr lang="en-GB" sz="2300" dirty="0"/>
          </a:p>
          <a:p>
            <a:r>
              <a:rPr lang="en-GB" sz="2300" dirty="0"/>
              <a:t>s</a:t>
            </a:r>
            <a:r>
              <a:rPr lang="en-GB" sz="2300" dirty="0" smtClean="0"/>
              <a:t>et and work towards simple goals, being able to wait for what they want and control their immediate impulses when appropriate; -</a:t>
            </a:r>
          </a:p>
          <a:p>
            <a:r>
              <a:rPr lang="en-GB" sz="2300" dirty="0"/>
              <a:t>g</a:t>
            </a:r>
            <a:r>
              <a:rPr lang="en-GB" sz="2300" dirty="0" smtClean="0"/>
              <a:t>ive focused attention to what the teacher says, responding appropriately even when engaged in activity, and show an ability to follow instructions involving several ideas or actions. </a:t>
            </a:r>
          </a:p>
          <a:p>
            <a:pPr marL="0" indent="0">
              <a:buNone/>
            </a:pPr>
            <a:endParaRPr lang="en-GB" sz="3000" dirty="0" smtClean="0"/>
          </a:p>
          <a:p>
            <a:pPr marL="0" indent="0">
              <a:buNone/>
            </a:pPr>
            <a:r>
              <a:rPr lang="en-GB" sz="3000" dirty="0" smtClean="0"/>
              <a:t>So what does this mean??</a:t>
            </a:r>
          </a:p>
          <a:p>
            <a:endParaRPr lang="en-GB" dirty="0"/>
          </a:p>
          <a:p>
            <a:endParaRPr lang="en-GB" dirty="0"/>
          </a:p>
        </p:txBody>
      </p:sp>
      <p:pic>
        <p:nvPicPr>
          <p:cNvPr id="4" name="Picture 3"/>
          <p:cNvPicPr>
            <a:picLocks noChangeAspect="1"/>
          </p:cNvPicPr>
          <p:nvPr/>
        </p:nvPicPr>
        <p:blipFill>
          <a:blip r:embed="rId3"/>
          <a:stretch>
            <a:fillRect/>
          </a:stretch>
        </p:blipFill>
        <p:spPr>
          <a:xfrm>
            <a:off x="10620103" y="33337"/>
            <a:ext cx="1571897" cy="1571897"/>
          </a:xfrm>
          <a:prstGeom prst="rect">
            <a:avLst/>
          </a:prstGeom>
        </p:spPr>
      </p:pic>
    </p:spTree>
    <p:extLst>
      <p:ext uri="{BB962C8B-B14F-4D97-AF65-F5344CB8AC3E}">
        <p14:creationId xmlns:p14="http://schemas.microsoft.com/office/powerpoint/2010/main" val="29458513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515982"/>
            <a:ext cx="10018713" cy="1752599"/>
          </a:xfrm>
        </p:spPr>
        <p:txBody>
          <a:bodyPr>
            <a:normAutofit/>
          </a:bodyPr>
          <a:lstStyle/>
          <a:p>
            <a:pPr algn="l"/>
            <a:r>
              <a:rPr lang="en-GB" sz="4800" dirty="0" smtClean="0"/>
              <a:t>Behaviour</a:t>
            </a:r>
            <a:br>
              <a:rPr lang="en-GB" sz="4800" dirty="0" smtClean="0"/>
            </a:br>
            <a:r>
              <a:rPr lang="en-GB" sz="4400" dirty="0" smtClean="0"/>
              <a:t>How can we help at home?</a:t>
            </a:r>
            <a:endParaRPr lang="en-GB" sz="4800" dirty="0"/>
          </a:p>
        </p:txBody>
      </p:sp>
      <p:sp>
        <p:nvSpPr>
          <p:cNvPr id="3" name="Content Placeholder 2"/>
          <p:cNvSpPr>
            <a:spLocks noGrp="1"/>
          </p:cNvSpPr>
          <p:nvPr>
            <p:ph idx="1"/>
          </p:nvPr>
        </p:nvSpPr>
        <p:spPr/>
        <p:txBody>
          <a:bodyPr>
            <a:normAutofit fontScale="92500"/>
          </a:bodyPr>
          <a:lstStyle/>
          <a:p>
            <a:r>
              <a:rPr lang="en-GB" dirty="0"/>
              <a:t>Talk about feelings, talk about how other people might be feeling</a:t>
            </a:r>
          </a:p>
          <a:p>
            <a:r>
              <a:rPr lang="en-GB" smtClean="0"/>
              <a:t>Regulate behaviour</a:t>
            </a:r>
            <a:endParaRPr lang="en-GB" dirty="0" smtClean="0"/>
          </a:p>
          <a:p>
            <a:r>
              <a:rPr lang="en-GB" dirty="0" smtClean="0"/>
              <a:t>Make children wait - give them a challenge: ‘I am going to do this so can you….’</a:t>
            </a:r>
            <a:endParaRPr lang="en-GB" dirty="0"/>
          </a:p>
          <a:p>
            <a:r>
              <a:rPr lang="en-GB" dirty="0" smtClean="0"/>
              <a:t>Help them to deal with changes to plans</a:t>
            </a:r>
          </a:p>
          <a:p>
            <a:r>
              <a:rPr lang="en-GB" dirty="0" smtClean="0"/>
              <a:t>Talk about the appropriateness of different behaviour in different situations</a:t>
            </a:r>
          </a:p>
          <a:p>
            <a:r>
              <a:rPr lang="en-GB" dirty="0" smtClean="0"/>
              <a:t>Give </a:t>
            </a:r>
            <a:r>
              <a:rPr lang="en-GB" dirty="0"/>
              <a:t>them responsibility, a series of things to </a:t>
            </a:r>
            <a:r>
              <a:rPr lang="en-GB" dirty="0" smtClean="0"/>
              <a:t>do - simple instructions</a:t>
            </a:r>
            <a:endParaRPr lang="en-GB" dirty="0"/>
          </a:p>
          <a:p>
            <a:endParaRPr lang="en-GB" dirty="0"/>
          </a:p>
        </p:txBody>
      </p:sp>
      <p:pic>
        <p:nvPicPr>
          <p:cNvPr id="4" name="Picture 3"/>
          <p:cNvPicPr>
            <a:picLocks noChangeAspect="1"/>
          </p:cNvPicPr>
          <p:nvPr/>
        </p:nvPicPr>
        <p:blipFill>
          <a:blip r:embed="rId3"/>
          <a:stretch>
            <a:fillRect/>
          </a:stretch>
        </p:blipFill>
        <p:spPr>
          <a:xfrm>
            <a:off x="10415451" y="0"/>
            <a:ext cx="1776549" cy="1776549"/>
          </a:xfrm>
          <a:prstGeom prst="rect">
            <a:avLst/>
          </a:prstGeom>
        </p:spPr>
      </p:pic>
    </p:spTree>
    <p:extLst>
      <p:ext uri="{BB962C8B-B14F-4D97-AF65-F5344CB8AC3E}">
        <p14:creationId xmlns:p14="http://schemas.microsoft.com/office/powerpoint/2010/main" val="2506265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0"/>
            <a:ext cx="10018713" cy="1752599"/>
          </a:xfrm>
        </p:spPr>
        <p:txBody>
          <a:bodyPr>
            <a:normAutofit/>
          </a:bodyPr>
          <a:lstStyle/>
          <a:p>
            <a:pPr algn="l"/>
            <a:r>
              <a:rPr lang="en-GB" sz="4800" dirty="0" smtClean="0"/>
              <a:t>Behaviour</a:t>
            </a:r>
            <a:endParaRPr lang="en-GB" sz="4800" dirty="0"/>
          </a:p>
        </p:txBody>
      </p:sp>
      <p:sp>
        <p:nvSpPr>
          <p:cNvPr id="3" name="Content Placeholder 2"/>
          <p:cNvSpPr>
            <a:spLocks noGrp="1"/>
          </p:cNvSpPr>
          <p:nvPr>
            <p:ph idx="1"/>
          </p:nvPr>
        </p:nvSpPr>
        <p:spPr>
          <a:xfrm>
            <a:off x="1484310" y="1410789"/>
            <a:ext cx="10018713" cy="4990011"/>
          </a:xfrm>
        </p:spPr>
        <p:txBody>
          <a:bodyPr>
            <a:normAutofit fontScale="70000" lnSpcReduction="20000"/>
          </a:bodyPr>
          <a:lstStyle/>
          <a:p>
            <a:pPr marL="0" indent="0">
              <a:buNone/>
            </a:pPr>
            <a:r>
              <a:rPr lang="en-GB" sz="2600" b="1" dirty="0"/>
              <a:t>Area of learning- Personal, Social and Emotional Development </a:t>
            </a:r>
          </a:p>
          <a:p>
            <a:pPr marL="0" indent="0">
              <a:buNone/>
            </a:pPr>
            <a:r>
              <a:rPr lang="en-GB" sz="1800" b="1" dirty="0" smtClean="0"/>
              <a:t>Managing Self Early Learning goal</a:t>
            </a:r>
          </a:p>
          <a:p>
            <a:pPr marL="0" indent="0">
              <a:buNone/>
            </a:pPr>
            <a:r>
              <a:rPr lang="en-GB" dirty="0" smtClean="0"/>
              <a:t>Children at the expected level of development will:  </a:t>
            </a:r>
          </a:p>
          <a:p>
            <a:r>
              <a:rPr lang="en-GB" dirty="0" smtClean="0"/>
              <a:t>be confident to try new activities and show independence, resilience and perseverance in the face of challenge; </a:t>
            </a:r>
            <a:endParaRPr lang="en-GB" dirty="0"/>
          </a:p>
          <a:p>
            <a:r>
              <a:rPr lang="en-GB" dirty="0" smtClean="0"/>
              <a:t>explain the reasons for rules, know right from wrong and try to behave accordingly;</a:t>
            </a:r>
          </a:p>
          <a:p>
            <a:pPr marL="0" indent="0">
              <a:buNone/>
            </a:pPr>
            <a:endParaRPr lang="en-GB" dirty="0"/>
          </a:p>
          <a:p>
            <a:pPr marL="0" indent="0">
              <a:buNone/>
            </a:pPr>
            <a:r>
              <a:rPr lang="en-GB" sz="2800" dirty="0" smtClean="0"/>
              <a:t>So what does this mean?</a:t>
            </a:r>
            <a:endParaRPr lang="en-GB" sz="2800" dirty="0"/>
          </a:p>
          <a:p>
            <a:pPr marL="0" indent="0">
              <a:buNone/>
            </a:pPr>
            <a:r>
              <a:rPr lang="en-GB" sz="3000" dirty="0" smtClean="0"/>
              <a:t>Time</a:t>
            </a:r>
          </a:p>
          <a:p>
            <a:r>
              <a:rPr lang="en-GB" dirty="0" smtClean="0"/>
              <a:t>not helping or letting them win, </a:t>
            </a:r>
          </a:p>
          <a:p>
            <a:r>
              <a:rPr lang="en-GB" dirty="0"/>
              <a:t>n</a:t>
            </a:r>
            <a:r>
              <a:rPr lang="en-GB" dirty="0" smtClean="0"/>
              <a:t>ot having everything done or given to them</a:t>
            </a:r>
          </a:p>
          <a:p>
            <a:r>
              <a:rPr lang="en-GB" dirty="0" smtClean="0"/>
              <a:t>explain why we have rules and set some rules at home</a:t>
            </a:r>
          </a:p>
          <a:p>
            <a:endParaRPr lang="en-GB" dirty="0" smtClean="0"/>
          </a:p>
          <a:p>
            <a:pPr marL="0" indent="0" algn="ctr">
              <a:buNone/>
            </a:pPr>
            <a:r>
              <a:rPr lang="en-GB" sz="3000" b="1" dirty="0" smtClean="0">
                <a:solidFill>
                  <a:srgbClr val="FF0000"/>
                </a:solidFill>
              </a:rPr>
              <a:t>Takes time - </a:t>
            </a:r>
            <a:r>
              <a:rPr lang="en-GB" sz="3000" b="1" dirty="0">
                <a:solidFill>
                  <a:srgbClr val="FF0000"/>
                </a:solidFill>
              </a:rPr>
              <a:t>No quick </a:t>
            </a:r>
            <a:r>
              <a:rPr lang="en-GB" sz="3000" b="1" dirty="0" smtClean="0">
                <a:solidFill>
                  <a:srgbClr val="FF0000"/>
                </a:solidFill>
              </a:rPr>
              <a:t>fix - </a:t>
            </a:r>
            <a:r>
              <a:rPr lang="en-GB" sz="3000" b="1" dirty="0">
                <a:solidFill>
                  <a:srgbClr val="FF0000"/>
                </a:solidFill>
              </a:rPr>
              <a:t>Time consuming</a:t>
            </a:r>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16829170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398893" y="185056"/>
            <a:ext cx="6600858" cy="3877491"/>
          </a:xfrm>
          <a:prstGeom prst="rect">
            <a:avLst/>
          </a:prstGeom>
        </p:spPr>
      </p:pic>
      <p:sp>
        <p:nvSpPr>
          <p:cNvPr id="5" name="Oval 4"/>
          <p:cNvSpPr/>
          <p:nvPr/>
        </p:nvSpPr>
        <p:spPr>
          <a:xfrm>
            <a:off x="-470263" y="483326"/>
            <a:ext cx="8072846" cy="1476103"/>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4"/>
          <a:stretch>
            <a:fillRect/>
          </a:stretch>
        </p:blipFill>
        <p:spPr>
          <a:xfrm>
            <a:off x="4143196" y="3931656"/>
            <a:ext cx="7876715" cy="3017782"/>
          </a:xfrm>
          <a:prstGeom prst="rect">
            <a:avLst/>
          </a:prstGeom>
        </p:spPr>
      </p:pic>
      <p:pic>
        <p:nvPicPr>
          <p:cNvPr id="7" name="Picture 6"/>
          <p:cNvPicPr>
            <a:picLocks noChangeAspect="1"/>
          </p:cNvPicPr>
          <p:nvPr/>
        </p:nvPicPr>
        <p:blipFill>
          <a:blip r:embed="rId5"/>
          <a:stretch>
            <a:fillRect/>
          </a:stretch>
        </p:blipFill>
        <p:spPr>
          <a:xfrm>
            <a:off x="10424160" y="1"/>
            <a:ext cx="1767840" cy="1767840"/>
          </a:xfrm>
          <a:prstGeom prst="rect">
            <a:avLst/>
          </a:prstGeom>
        </p:spPr>
      </p:pic>
    </p:spTree>
    <p:extLst>
      <p:ext uri="{BB962C8B-B14F-4D97-AF65-F5344CB8AC3E}">
        <p14:creationId xmlns:p14="http://schemas.microsoft.com/office/powerpoint/2010/main" val="2933627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5751" y="0"/>
            <a:ext cx="10018713" cy="1752599"/>
          </a:xfrm>
        </p:spPr>
        <p:txBody>
          <a:bodyPr>
            <a:normAutofit/>
          </a:bodyPr>
          <a:lstStyle/>
          <a:p>
            <a:pPr algn="l"/>
            <a:r>
              <a:rPr lang="en-GB" sz="4800" dirty="0" smtClean="0"/>
              <a:t>Communication and Language</a:t>
            </a:r>
            <a:endParaRPr lang="en-GB" sz="4800" dirty="0"/>
          </a:p>
        </p:txBody>
      </p:sp>
      <p:sp>
        <p:nvSpPr>
          <p:cNvPr id="3" name="Content Placeholder 2"/>
          <p:cNvSpPr>
            <a:spLocks noGrp="1"/>
          </p:cNvSpPr>
          <p:nvPr>
            <p:ph idx="1"/>
          </p:nvPr>
        </p:nvSpPr>
        <p:spPr>
          <a:xfrm>
            <a:off x="1319350" y="1227909"/>
            <a:ext cx="10541724" cy="5107577"/>
          </a:xfrm>
        </p:spPr>
        <p:txBody>
          <a:bodyPr>
            <a:normAutofit lnSpcReduction="10000"/>
          </a:bodyPr>
          <a:lstStyle/>
          <a:p>
            <a:pPr marL="0" indent="0">
              <a:buNone/>
            </a:pPr>
            <a:r>
              <a:rPr lang="en-GB" u="sng" dirty="0" smtClean="0">
                <a:latin typeface="Calibri" panose="020F0502020204030204" pitchFamily="34" charset="0"/>
                <a:cs typeface="Calibri" panose="020F0502020204030204" pitchFamily="34" charset="0"/>
              </a:rPr>
              <a:t>Institute </a:t>
            </a:r>
            <a:r>
              <a:rPr lang="en-GB" u="sng" dirty="0">
                <a:latin typeface="Calibri" panose="020F0502020204030204" pitchFamily="34" charset="0"/>
                <a:cs typeface="Calibri" panose="020F0502020204030204" pitchFamily="34" charset="0"/>
              </a:rPr>
              <a:t>of </a:t>
            </a:r>
            <a:r>
              <a:rPr lang="en-GB" u="sng" dirty="0" smtClean="0">
                <a:latin typeface="Calibri" panose="020F0502020204030204" pitchFamily="34" charset="0"/>
                <a:cs typeface="Calibri" panose="020F0502020204030204" pitchFamily="34" charset="0"/>
              </a:rPr>
              <a:t>Education</a:t>
            </a:r>
            <a:endParaRPr lang="en-GB" u="sng"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 combined effect on children’s progress at 16 of regularly reading books and newspapers and visiting the library is four times greater than the advantage children gained from having a parent with a degree</a:t>
            </a:r>
            <a:r>
              <a:rPr lang="en-GB" dirty="0" smtClean="0">
                <a:latin typeface="Calibri" panose="020F0502020204030204" pitchFamily="34" charset="0"/>
                <a:cs typeface="Calibri" panose="020F0502020204030204" pitchFamily="34" charset="0"/>
              </a:rPr>
              <a:t>.’</a:t>
            </a:r>
            <a:endParaRPr lang="en-GB" sz="2000"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Developing children’s spoken language is the key to reading and writing</a:t>
            </a:r>
          </a:p>
          <a:p>
            <a:r>
              <a:rPr lang="en-GB" dirty="0">
                <a:latin typeface="Calibri" panose="020F0502020204030204" pitchFamily="34" charset="0"/>
                <a:cs typeface="Calibri" panose="020F0502020204030204" pitchFamily="34" charset="0"/>
              </a:rPr>
              <a:t>‘become a fluent, skilled and attentive reader starts at the earliest stages, before children encounter a book for the first time, partly driven by the quality of their parents talk with them that expands their </a:t>
            </a:r>
            <a:r>
              <a:rPr lang="en-GB" dirty="0" smtClean="0">
                <a:latin typeface="Calibri" panose="020F0502020204030204" pitchFamily="34" charset="0"/>
                <a:cs typeface="Calibri" panose="020F0502020204030204" pitchFamily="34" charset="0"/>
              </a:rPr>
              <a:t>vocabulary’.</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Engage children in reading books and it prepares them to become committed and enthusiastic </a:t>
            </a:r>
            <a:r>
              <a:rPr lang="en-GB" dirty="0" smtClean="0">
                <a:latin typeface="Calibri" panose="020F0502020204030204" pitchFamily="34" charset="0"/>
                <a:cs typeface="Calibri" panose="020F0502020204030204" pitchFamily="34" charset="0"/>
              </a:rPr>
              <a:t>readers</a:t>
            </a:r>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Book related talk introduces children to language that they might not hear in ordinary </a:t>
            </a:r>
            <a:r>
              <a:rPr lang="en-GB" b="1" dirty="0">
                <a:latin typeface="Calibri" panose="020F0502020204030204" pitchFamily="34" charset="0"/>
                <a:cs typeface="Calibri" panose="020F0502020204030204" pitchFamily="34" charset="0"/>
              </a:rPr>
              <a:t>conversations.</a:t>
            </a:r>
          </a:p>
          <a:p>
            <a:endParaRPr lang="en-GB" dirty="0"/>
          </a:p>
        </p:txBody>
      </p:sp>
      <p:pic>
        <p:nvPicPr>
          <p:cNvPr id="4" name="Picture 3"/>
          <p:cNvPicPr>
            <a:picLocks noChangeAspect="1"/>
          </p:cNvPicPr>
          <p:nvPr/>
        </p:nvPicPr>
        <p:blipFill>
          <a:blip r:embed="rId3"/>
          <a:stretch>
            <a:fillRect/>
          </a:stretch>
        </p:blipFill>
        <p:spPr>
          <a:xfrm>
            <a:off x="10659290" y="1"/>
            <a:ext cx="1532709" cy="1532709"/>
          </a:xfrm>
          <a:prstGeom prst="rect">
            <a:avLst/>
          </a:prstGeom>
        </p:spPr>
      </p:pic>
    </p:spTree>
    <p:extLst>
      <p:ext uri="{BB962C8B-B14F-4D97-AF65-F5344CB8AC3E}">
        <p14:creationId xmlns:p14="http://schemas.microsoft.com/office/powerpoint/2010/main" val="1442957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471" y="0"/>
            <a:ext cx="10018713" cy="1752599"/>
          </a:xfrm>
        </p:spPr>
        <p:txBody>
          <a:bodyPr>
            <a:normAutofit/>
          </a:bodyPr>
          <a:lstStyle/>
          <a:p>
            <a:r>
              <a:rPr lang="en-GB" sz="4800" dirty="0" smtClean="0"/>
              <a:t>Communication and Language</a:t>
            </a:r>
            <a:endParaRPr lang="en-GB" sz="4800" dirty="0"/>
          </a:p>
        </p:txBody>
      </p:sp>
      <p:sp>
        <p:nvSpPr>
          <p:cNvPr id="3" name="Content Placeholder 2"/>
          <p:cNvSpPr>
            <a:spLocks noGrp="1"/>
          </p:cNvSpPr>
          <p:nvPr>
            <p:ph idx="1"/>
          </p:nvPr>
        </p:nvSpPr>
        <p:spPr>
          <a:xfrm>
            <a:off x="1423852" y="548641"/>
            <a:ext cx="10079172" cy="5242560"/>
          </a:xfrm>
        </p:spPr>
        <p:txBody>
          <a:bodyPr/>
          <a:lstStyle/>
          <a:p>
            <a:pPr marL="64008" indent="0">
              <a:buNone/>
            </a:pPr>
            <a:endParaRPr lang="en-GB" dirty="0" smtClean="0">
              <a:latin typeface="Calibri" panose="020F0502020204030204" pitchFamily="34" charset="0"/>
              <a:cs typeface="Calibri" panose="020F0502020204030204" pitchFamily="34" charset="0"/>
            </a:endParaRPr>
          </a:p>
          <a:p>
            <a:pPr marL="64008" indent="0">
              <a:buNone/>
            </a:pPr>
            <a:endParaRPr lang="en-GB" dirty="0">
              <a:latin typeface="Calibri" panose="020F0502020204030204" pitchFamily="34" charset="0"/>
              <a:cs typeface="Calibri" panose="020F0502020204030204" pitchFamily="34" charset="0"/>
            </a:endParaRPr>
          </a:p>
          <a:p>
            <a:pPr marL="64008" indent="0">
              <a:buNone/>
            </a:pPr>
            <a:r>
              <a:rPr lang="en-GB" dirty="0" smtClean="0">
                <a:latin typeface="Calibri" panose="020F0502020204030204" pitchFamily="34" charset="0"/>
                <a:cs typeface="Calibri" panose="020F0502020204030204" pitchFamily="34" charset="0"/>
              </a:rPr>
              <a:t>Impact </a:t>
            </a:r>
            <a:r>
              <a:rPr lang="en-GB" dirty="0">
                <a:latin typeface="Calibri" panose="020F0502020204030204" pitchFamily="34" charset="0"/>
                <a:cs typeface="Calibri" panose="020F0502020204030204" pitchFamily="34" charset="0"/>
              </a:rPr>
              <a:t>of parents reading with their children</a:t>
            </a:r>
          </a:p>
          <a:p>
            <a:pPr marL="64008" indent="0">
              <a:buNone/>
            </a:pPr>
            <a:r>
              <a:rPr lang="en-GB" dirty="0" smtClean="0">
                <a:latin typeface="Calibri" panose="020F0502020204030204" pitchFamily="34" charset="0"/>
                <a:cs typeface="Calibri" panose="020F0502020204030204" pitchFamily="34" charset="0"/>
              </a:rPr>
              <a:t>Here are </a:t>
            </a:r>
            <a:r>
              <a:rPr lang="en-GB" dirty="0">
                <a:latin typeface="Calibri" panose="020F0502020204030204" pitchFamily="34" charset="0"/>
                <a:cs typeface="Calibri" panose="020F0502020204030204" pitchFamily="34" charset="0"/>
              </a:rPr>
              <a:t>how many words </a:t>
            </a:r>
            <a:r>
              <a:rPr lang="en-GB" dirty="0" smtClean="0">
                <a:latin typeface="Calibri" panose="020F0502020204030204" pitchFamily="34" charset="0"/>
                <a:cs typeface="Calibri" panose="020F0502020204030204" pitchFamily="34" charset="0"/>
              </a:rPr>
              <a:t>children </a:t>
            </a:r>
            <a:r>
              <a:rPr lang="en-GB" dirty="0">
                <a:latin typeface="Calibri" panose="020F0502020204030204" pitchFamily="34" charset="0"/>
                <a:cs typeface="Calibri" panose="020F0502020204030204" pitchFamily="34" charset="0"/>
              </a:rPr>
              <a:t>would have heard by the time they </a:t>
            </a:r>
            <a:r>
              <a:rPr lang="en-GB" dirty="0" smtClean="0">
                <a:latin typeface="Calibri" panose="020F0502020204030204" pitchFamily="34" charset="0"/>
                <a:cs typeface="Calibri" panose="020F0502020204030204" pitchFamily="34" charset="0"/>
              </a:rPr>
              <a:t>are </a:t>
            </a:r>
            <a:r>
              <a:rPr lang="en-GB" dirty="0">
                <a:latin typeface="Calibri" panose="020F0502020204030204" pitchFamily="34" charset="0"/>
                <a:cs typeface="Calibri" panose="020F0502020204030204" pitchFamily="34" charset="0"/>
              </a:rPr>
              <a:t>5 years </a:t>
            </a:r>
            <a:r>
              <a:rPr lang="en-GB" dirty="0" smtClean="0">
                <a:latin typeface="Calibri" panose="020F0502020204030204" pitchFamily="34" charset="0"/>
                <a:cs typeface="Calibri" panose="020F0502020204030204" pitchFamily="34" charset="0"/>
              </a:rPr>
              <a:t>old: </a:t>
            </a:r>
          </a:p>
          <a:p>
            <a:pPr marL="64008" indent="0">
              <a:buNone/>
            </a:pPr>
            <a:r>
              <a:rPr lang="en-GB" b="1" dirty="0" smtClean="0">
                <a:latin typeface="Calibri" panose="020F0502020204030204" pitchFamily="34" charset="0"/>
                <a:cs typeface="Calibri" panose="020F0502020204030204" pitchFamily="34" charset="0"/>
              </a:rPr>
              <a:t>Never </a:t>
            </a:r>
            <a:r>
              <a:rPr lang="en-GB" b="1" dirty="0">
                <a:latin typeface="Calibri" panose="020F0502020204030204" pitchFamily="34" charset="0"/>
                <a:cs typeface="Calibri" panose="020F0502020204030204" pitchFamily="34" charset="0"/>
              </a:rPr>
              <a:t>read </a:t>
            </a:r>
            <a:r>
              <a:rPr lang="en-GB" b="1" dirty="0" smtClean="0">
                <a:latin typeface="Calibri" panose="020F0502020204030204" pitchFamily="34" charset="0"/>
                <a:cs typeface="Calibri" panose="020F0502020204030204" pitchFamily="34" charset="0"/>
              </a:rPr>
              <a:t>to </a:t>
            </a:r>
            <a:r>
              <a:rPr lang="en-GB" dirty="0" smtClean="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4,662 </a:t>
            </a:r>
            <a:r>
              <a:rPr lang="en-GB" dirty="0" smtClean="0">
                <a:latin typeface="Calibri" panose="020F0502020204030204" pitchFamily="34" charset="0"/>
                <a:cs typeface="Calibri" panose="020F0502020204030204" pitchFamily="34" charset="0"/>
              </a:rPr>
              <a:t>words</a:t>
            </a:r>
          </a:p>
          <a:p>
            <a:pPr marL="64008" indent="0">
              <a:buNone/>
            </a:pPr>
            <a:r>
              <a:rPr lang="en-GB" b="1" dirty="0" smtClean="0">
                <a:latin typeface="Calibri" panose="020F0502020204030204" pitchFamily="34" charset="0"/>
                <a:cs typeface="Calibri" panose="020F0502020204030204" pitchFamily="34" charset="0"/>
              </a:rPr>
              <a:t>1-2 </a:t>
            </a:r>
            <a:r>
              <a:rPr lang="en-GB" b="1" dirty="0">
                <a:latin typeface="Calibri" panose="020F0502020204030204" pitchFamily="34" charset="0"/>
                <a:cs typeface="Calibri" panose="020F0502020204030204" pitchFamily="34" charset="0"/>
              </a:rPr>
              <a:t>times per </a:t>
            </a:r>
            <a:r>
              <a:rPr lang="en-GB" b="1" dirty="0" smtClean="0">
                <a:latin typeface="Calibri" panose="020F0502020204030204" pitchFamily="34" charset="0"/>
                <a:cs typeface="Calibri" panose="020F0502020204030204" pitchFamily="34" charset="0"/>
              </a:rPr>
              <a:t>week </a:t>
            </a:r>
            <a:r>
              <a:rPr lang="en-GB" dirty="0" smtClean="0">
                <a:latin typeface="Calibri" panose="020F0502020204030204" pitchFamily="34" charset="0"/>
                <a:cs typeface="Calibri" panose="020F0502020204030204" pitchFamily="34" charset="0"/>
              </a:rPr>
              <a:t>= 63,570 words</a:t>
            </a:r>
          </a:p>
          <a:p>
            <a:pPr marL="64008" indent="0">
              <a:buNone/>
            </a:pPr>
            <a:r>
              <a:rPr lang="en-GB" b="1" dirty="0" smtClean="0">
                <a:latin typeface="Calibri" panose="020F0502020204030204" pitchFamily="34" charset="0"/>
                <a:cs typeface="Calibri" panose="020F0502020204030204" pitchFamily="34" charset="0"/>
              </a:rPr>
              <a:t>3-5 </a:t>
            </a:r>
            <a:r>
              <a:rPr lang="en-GB" b="1" dirty="0">
                <a:latin typeface="Calibri" panose="020F0502020204030204" pitchFamily="34" charset="0"/>
                <a:cs typeface="Calibri" panose="020F0502020204030204" pitchFamily="34" charset="0"/>
              </a:rPr>
              <a:t>times per </a:t>
            </a:r>
            <a:r>
              <a:rPr lang="en-GB" b="1" dirty="0" smtClean="0">
                <a:latin typeface="Calibri" panose="020F0502020204030204" pitchFamily="34" charset="0"/>
                <a:cs typeface="Calibri" panose="020F0502020204030204" pitchFamily="34" charset="0"/>
              </a:rPr>
              <a:t>week </a:t>
            </a:r>
            <a:r>
              <a:rPr lang="en-GB" dirty="0" smtClean="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169,520 </a:t>
            </a:r>
            <a:r>
              <a:rPr lang="en-GB" dirty="0" smtClean="0">
                <a:latin typeface="Calibri" panose="020F0502020204030204" pitchFamily="34" charset="0"/>
                <a:cs typeface="Calibri" panose="020F0502020204030204" pitchFamily="34" charset="0"/>
              </a:rPr>
              <a:t>words</a:t>
            </a:r>
          </a:p>
          <a:p>
            <a:pPr marL="64008" indent="0">
              <a:buNone/>
            </a:pPr>
            <a:r>
              <a:rPr lang="en-GB" b="1" dirty="0" smtClean="0">
                <a:latin typeface="Calibri" panose="020F0502020204030204" pitchFamily="34" charset="0"/>
                <a:cs typeface="Calibri" panose="020F0502020204030204" pitchFamily="34" charset="0"/>
              </a:rPr>
              <a:t>Daily</a:t>
            </a:r>
            <a:r>
              <a:rPr lang="en-GB" dirty="0" smtClean="0">
                <a:latin typeface="Calibri" panose="020F0502020204030204" pitchFamily="34" charset="0"/>
                <a:cs typeface="Calibri" panose="020F0502020204030204" pitchFamily="34" charset="0"/>
              </a:rPr>
              <a:t> = </a:t>
            </a:r>
            <a:r>
              <a:rPr lang="en-GB" dirty="0">
                <a:latin typeface="Calibri" panose="020F0502020204030204" pitchFamily="34" charset="0"/>
                <a:cs typeface="Calibri" panose="020F0502020204030204" pitchFamily="34" charset="0"/>
              </a:rPr>
              <a:t>296,660 </a:t>
            </a:r>
            <a:r>
              <a:rPr lang="en-GB" dirty="0" smtClean="0">
                <a:latin typeface="Calibri" panose="020F0502020204030204" pitchFamily="34" charset="0"/>
                <a:cs typeface="Calibri" panose="020F0502020204030204" pitchFamily="34" charset="0"/>
              </a:rPr>
              <a:t>words</a:t>
            </a:r>
          </a:p>
          <a:p>
            <a:pPr marL="64008" indent="0">
              <a:buNone/>
            </a:pPr>
            <a:r>
              <a:rPr lang="en-GB" b="1" dirty="0" smtClean="0">
                <a:latin typeface="Calibri" panose="020F0502020204030204" pitchFamily="34" charset="0"/>
                <a:cs typeface="Calibri" panose="020F0502020204030204" pitchFamily="34" charset="0"/>
              </a:rPr>
              <a:t>5 books </a:t>
            </a:r>
            <a:r>
              <a:rPr lang="en-GB" b="1" dirty="0">
                <a:latin typeface="Calibri" panose="020F0502020204030204" pitchFamily="34" charset="0"/>
                <a:cs typeface="Calibri" panose="020F0502020204030204" pitchFamily="34" charset="0"/>
              </a:rPr>
              <a:t>a </a:t>
            </a:r>
            <a:r>
              <a:rPr lang="en-GB" b="1" dirty="0" smtClean="0">
                <a:latin typeface="Calibri" panose="020F0502020204030204" pitchFamily="34" charset="0"/>
                <a:cs typeface="Calibri" panose="020F0502020204030204" pitchFamily="34" charset="0"/>
              </a:rPr>
              <a:t>day </a:t>
            </a:r>
            <a:r>
              <a:rPr lang="en-GB" dirty="0" smtClean="0">
                <a:latin typeface="Calibri" panose="020F0502020204030204" pitchFamily="34" charset="0"/>
                <a:cs typeface="Calibri" panose="020F0502020204030204" pitchFamily="34" charset="0"/>
              </a:rPr>
              <a:t>= 1,483,300 words</a:t>
            </a:r>
            <a:endParaRPr lang="en-GB" dirty="0">
              <a:latin typeface="Calibri" panose="020F0502020204030204" pitchFamily="34" charset="0"/>
              <a:cs typeface="Calibri" panose="020F0502020204030204" pitchFamily="34" charset="0"/>
            </a:endParaRPr>
          </a:p>
          <a:p>
            <a:endParaRPr lang="en-GB" dirty="0"/>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1977566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0276" y="0"/>
            <a:ext cx="10018713" cy="1752599"/>
          </a:xfrm>
        </p:spPr>
        <p:txBody>
          <a:bodyPr>
            <a:normAutofit/>
          </a:bodyPr>
          <a:lstStyle/>
          <a:p>
            <a:r>
              <a:rPr lang="en-GB" sz="4800" dirty="0" smtClean="0"/>
              <a:t>Communication and Language</a:t>
            </a:r>
            <a:endParaRPr lang="en-GB" sz="4800" dirty="0"/>
          </a:p>
        </p:txBody>
      </p:sp>
      <p:sp>
        <p:nvSpPr>
          <p:cNvPr id="3" name="Content Placeholder 2"/>
          <p:cNvSpPr>
            <a:spLocks noGrp="1"/>
          </p:cNvSpPr>
          <p:nvPr>
            <p:ph idx="1"/>
          </p:nvPr>
        </p:nvSpPr>
        <p:spPr>
          <a:xfrm>
            <a:off x="2233749" y="1280160"/>
            <a:ext cx="8882742" cy="5381897"/>
          </a:xfrm>
        </p:spPr>
        <p:txBody>
          <a:bodyPr>
            <a:normAutofit fontScale="85000" lnSpcReduction="10000"/>
          </a:bodyPr>
          <a:lstStyle/>
          <a:p>
            <a:pPr marL="64008" indent="0">
              <a:buNone/>
            </a:pPr>
            <a:r>
              <a:rPr lang="en-GB" b="1" u="sng" dirty="0" smtClean="0"/>
              <a:t>ELG: Listening, attention and understanding</a:t>
            </a:r>
          </a:p>
          <a:p>
            <a:pPr marL="64008" indent="0">
              <a:buNone/>
            </a:pPr>
            <a:r>
              <a:rPr lang="en-GB" dirty="0" smtClean="0"/>
              <a:t>Listen </a:t>
            </a:r>
            <a:r>
              <a:rPr lang="en-GB" dirty="0"/>
              <a:t>attentively and respond to what they hear with relevant questions, comments and actions when being read to and during whole class discussions and small group interactions; - Make comments about what they have heard and ask questions to clarify their understanding; - Hold conversation when engaged in back-and-forth exchanges with their teacher and peers.</a:t>
            </a:r>
            <a:endParaRPr lang="en-GB" dirty="0" smtClean="0">
              <a:latin typeface="Calibri" panose="020F0502020204030204" pitchFamily="34" charset="0"/>
              <a:cs typeface="Calibri" panose="020F0502020204030204" pitchFamily="34" charset="0"/>
            </a:endParaRPr>
          </a:p>
          <a:p>
            <a:pPr marL="64008" indent="0">
              <a:buNone/>
            </a:pPr>
            <a:endParaRPr lang="en-GB" dirty="0" smtClean="0">
              <a:latin typeface="Calibri" panose="020F0502020204030204" pitchFamily="34" charset="0"/>
              <a:cs typeface="Calibri" panose="020F0502020204030204" pitchFamily="34" charset="0"/>
            </a:endParaRPr>
          </a:p>
          <a:p>
            <a:pPr marL="64008" indent="0">
              <a:buNone/>
            </a:pPr>
            <a:r>
              <a:rPr lang="en-GB" b="1" u="sng" dirty="0" smtClean="0">
                <a:latin typeface="Calibri" panose="020F0502020204030204" pitchFamily="34" charset="0"/>
                <a:cs typeface="Calibri" panose="020F0502020204030204" pitchFamily="34" charset="0"/>
              </a:rPr>
              <a:t>ELG</a:t>
            </a:r>
            <a:r>
              <a:rPr lang="en-GB" b="1" u="sng" dirty="0">
                <a:latin typeface="Calibri" panose="020F0502020204030204" pitchFamily="34" charset="0"/>
                <a:cs typeface="Calibri" panose="020F0502020204030204" pitchFamily="34" charset="0"/>
              </a:rPr>
              <a:t>: Speaking </a:t>
            </a:r>
          </a:p>
          <a:p>
            <a:pPr marL="64008" indent="0">
              <a:buNone/>
            </a:pPr>
            <a:r>
              <a:rPr lang="en-GB" dirty="0">
                <a:latin typeface="Calibri" panose="020F0502020204030204" pitchFamily="34" charset="0"/>
                <a:cs typeface="Calibri" panose="020F0502020204030204" pitchFamily="34" charset="0"/>
              </a:rPr>
              <a:t>Children at the expected level of development will: - Participate in small group, class and one-to-one discussions, offering their own ideas, using recently introduced vocabulary; </a:t>
            </a:r>
          </a:p>
          <a:p>
            <a:pPr marL="64008" indent="0">
              <a:buNone/>
            </a:pPr>
            <a:r>
              <a:rPr lang="en-GB" dirty="0">
                <a:latin typeface="Calibri" panose="020F0502020204030204" pitchFamily="34" charset="0"/>
                <a:cs typeface="Calibri" panose="020F0502020204030204" pitchFamily="34" charset="0"/>
              </a:rPr>
              <a:t>Offer explanations for why things might happen, making use of recently introduced vocabulary from stories, non-fiction, rhymes and poems when appropriate;</a:t>
            </a:r>
          </a:p>
          <a:p>
            <a:pPr marL="64008" indent="0">
              <a:buNone/>
            </a:pPr>
            <a:r>
              <a:rPr lang="en-GB" dirty="0" smtClean="0">
                <a:latin typeface="Calibri" panose="020F0502020204030204" pitchFamily="34" charset="0"/>
                <a:cs typeface="Calibri" panose="020F0502020204030204" pitchFamily="34" charset="0"/>
              </a:rPr>
              <a:t>Express </a:t>
            </a:r>
            <a:r>
              <a:rPr lang="en-GB" dirty="0">
                <a:latin typeface="Calibri" panose="020F0502020204030204" pitchFamily="34" charset="0"/>
                <a:cs typeface="Calibri" panose="020F0502020204030204" pitchFamily="34" charset="0"/>
              </a:rPr>
              <a:t>their ideas and feelings about their experiences using full sentences, including use of past, present and future tenses and making use of conjunctions, with modelling and support from their teacher.</a:t>
            </a:r>
            <a:endParaRPr lang="en-GB" dirty="0"/>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4015436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4800" dirty="0" smtClean="0"/>
              <a:t>Attention</a:t>
            </a:r>
            <a:br>
              <a:rPr lang="en-GB" sz="4800" dirty="0" smtClean="0"/>
            </a:br>
            <a:r>
              <a:rPr lang="en-GB" sz="4400" dirty="0" smtClean="0"/>
              <a:t>How can we help at home?</a:t>
            </a:r>
            <a:endParaRPr lang="en-GB" sz="4400" dirty="0"/>
          </a:p>
        </p:txBody>
      </p:sp>
      <p:sp>
        <p:nvSpPr>
          <p:cNvPr id="3" name="Content Placeholder 2"/>
          <p:cNvSpPr>
            <a:spLocks noGrp="1"/>
          </p:cNvSpPr>
          <p:nvPr>
            <p:ph idx="1"/>
          </p:nvPr>
        </p:nvSpPr>
        <p:spPr>
          <a:xfrm>
            <a:off x="1484311" y="2341535"/>
            <a:ext cx="10324513" cy="3668487"/>
          </a:xfrm>
        </p:spPr>
        <p:txBody>
          <a:bodyPr>
            <a:normAutofit fontScale="70000" lnSpcReduction="20000"/>
          </a:bodyPr>
          <a:lstStyle/>
          <a:p>
            <a:r>
              <a:rPr lang="en-GB" sz="3800" dirty="0" smtClean="0"/>
              <a:t>Focused attention- </a:t>
            </a:r>
            <a:r>
              <a:rPr lang="en-GB" dirty="0" smtClean="0"/>
              <a:t>listening on the carpet in small groups ,not getting distracted and tuning in</a:t>
            </a:r>
          </a:p>
          <a:p>
            <a:r>
              <a:rPr lang="en-GB" sz="4000" dirty="0" smtClean="0"/>
              <a:t>PLAY - </a:t>
            </a:r>
            <a:r>
              <a:rPr lang="en-GB" dirty="0" smtClean="0"/>
              <a:t>children need practise at play – modelling</a:t>
            </a:r>
          </a:p>
          <a:p>
            <a:r>
              <a:rPr lang="en-GB" sz="4100" dirty="0" smtClean="0"/>
              <a:t>TIME -</a:t>
            </a:r>
            <a:r>
              <a:rPr lang="en-GB" dirty="0" smtClean="0"/>
              <a:t> conversations round the table, role play, small world, board games, simple games - </a:t>
            </a:r>
            <a:r>
              <a:rPr lang="en-GB" dirty="0" smtClean="0">
                <a:solidFill>
                  <a:srgbClr val="FF0000"/>
                </a:solidFill>
              </a:rPr>
              <a:t>no quick fixes</a:t>
            </a:r>
          </a:p>
          <a:p>
            <a:pPr lvl="1"/>
            <a:r>
              <a:rPr lang="en-GB" dirty="0" smtClean="0"/>
              <a:t>The only way children learn to focus is with practice. If they are moved from place to place/activity to activity with no interaction and on a tablet they don’t learn to focus</a:t>
            </a:r>
          </a:p>
          <a:p>
            <a:pPr lvl="1"/>
            <a:r>
              <a:rPr lang="en-GB" dirty="0" smtClean="0"/>
              <a:t>Without this focused attention, children will miss much of the learning in Reception because they will spend most of the year developing their focused attention.</a:t>
            </a:r>
          </a:p>
          <a:p>
            <a:pPr lvl="1"/>
            <a:r>
              <a:rPr lang="en-GB" dirty="0" smtClean="0"/>
              <a:t>End of Reception goal for writing is to write a sentence. Some children do not achieve this not because of their phonics but because of their ability to focus.</a:t>
            </a:r>
          </a:p>
          <a:p>
            <a:pPr lvl="1"/>
            <a:r>
              <a:rPr lang="en-GB" dirty="0" smtClean="0"/>
              <a:t>Over timetabling </a:t>
            </a:r>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21400646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0" y="130629"/>
            <a:ext cx="10018713" cy="1752599"/>
          </a:xfrm>
        </p:spPr>
        <p:txBody>
          <a:bodyPr>
            <a:normAutofit fontScale="90000"/>
          </a:bodyPr>
          <a:lstStyle/>
          <a:p>
            <a:pPr algn="l"/>
            <a:r>
              <a:rPr lang="en-GB" sz="4800" dirty="0" smtClean="0"/>
              <a:t>Communication and Language</a:t>
            </a:r>
            <a:r>
              <a:rPr lang="en-GB" dirty="0"/>
              <a:t/>
            </a:r>
            <a:br>
              <a:rPr lang="en-GB" dirty="0"/>
            </a:br>
            <a:r>
              <a:rPr lang="en-GB" dirty="0" smtClean="0"/>
              <a:t/>
            </a:r>
            <a:br>
              <a:rPr lang="en-GB" dirty="0" smtClean="0"/>
            </a:br>
            <a:r>
              <a:rPr lang="en-GB" dirty="0" smtClean="0"/>
              <a:t>What can we do to help?</a:t>
            </a:r>
            <a:endParaRPr lang="en-GB" dirty="0"/>
          </a:p>
        </p:txBody>
      </p:sp>
      <p:sp>
        <p:nvSpPr>
          <p:cNvPr id="3" name="Content Placeholder 2"/>
          <p:cNvSpPr>
            <a:spLocks noGrp="1"/>
          </p:cNvSpPr>
          <p:nvPr>
            <p:ph idx="1"/>
          </p:nvPr>
        </p:nvSpPr>
        <p:spPr>
          <a:xfrm>
            <a:off x="1284588" y="2193196"/>
            <a:ext cx="10288177" cy="3790406"/>
          </a:xfrm>
        </p:spPr>
        <p:txBody>
          <a:bodyPr>
            <a:normAutofit fontScale="92500" lnSpcReduction="10000"/>
          </a:bodyPr>
          <a:lstStyle/>
          <a:p>
            <a:r>
              <a:rPr lang="en-GB" dirty="0" smtClean="0"/>
              <a:t>Behaviour and C&amp;L are linked</a:t>
            </a:r>
          </a:p>
          <a:p>
            <a:r>
              <a:rPr lang="en-GB" dirty="0" smtClean="0"/>
              <a:t>PLAY</a:t>
            </a:r>
          </a:p>
          <a:p>
            <a:r>
              <a:rPr lang="en-GB" dirty="0" smtClean="0"/>
              <a:t>Make </a:t>
            </a:r>
            <a:r>
              <a:rPr lang="en-GB" dirty="0"/>
              <a:t>time to talk</a:t>
            </a:r>
          </a:p>
          <a:p>
            <a:r>
              <a:rPr lang="en-GB" dirty="0"/>
              <a:t>Back and forth interactions</a:t>
            </a:r>
          </a:p>
          <a:p>
            <a:r>
              <a:rPr lang="en-GB" dirty="0"/>
              <a:t>Number and quality of conversations with adults is </a:t>
            </a:r>
            <a:r>
              <a:rPr lang="en-GB" dirty="0" smtClean="0"/>
              <a:t>crucial – </a:t>
            </a:r>
            <a:r>
              <a:rPr lang="en-GB" b="1" dirty="0" smtClean="0"/>
              <a:t>TALK, TALK, TALK!</a:t>
            </a:r>
            <a:endParaRPr lang="en-GB" b="1" dirty="0"/>
          </a:p>
          <a:p>
            <a:r>
              <a:rPr lang="en-GB" dirty="0"/>
              <a:t>Reading frequently to children, and engaging them actively in stories, non-fiction, rhymes and poems, and then providing them with extensive opportunities to use and embed new words in a range of contexts, will give children the opportunity to thrive.</a:t>
            </a:r>
          </a:p>
          <a:p>
            <a:r>
              <a:rPr lang="en-GB" dirty="0"/>
              <a:t>Huge focus on children making use of recently introduced vocabulary from books</a:t>
            </a:r>
          </a:p>
          <a:p>
            <a:endParaRPr lang="en-GB" dirty="0"/>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2504554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7645" y="0"/>
            <a:ext cx="10018713" cy="1752599"/>
          </a:xfrm>
        </p:spPr>
        <p:txBody>
          <a:bodyPr>
            <a:normAutofit/>
          </a:bodyPr>
          <a:lstStyle/>
          <a:p>
            <a:r>
              <a:rPr lang="en-GB" sz="4800" dirty="0" smtClean="0"/>
              <a:t>Communication and Language</a:t>
            </a:r>
            <a:br>
              <a:rPr lang="en-GB" sz="4800" dirty="0" smtClean="0"/>
            </a:br>
            <a:r>
              <a:rPr lang="en-GB" sz="3600" dirty="0" smtClean="0"/>
              <a:t>Learning to listen and pay attention</a:t>
            </a:r>
            <a:endParaRPr lang="en-GB" sz="3600" dirty="0"/>
          </a:p>
        </p:txBody>
      </p:sp>
      <p:pic>
        <p:nvPicPr>
          <p:cNvPr id="4" name="Content Placeholder 3"/>
          <p:cNvPicPr>
            <a:picLocks noGrp="1" noChangeAspect="1"/>
          </p:cNvPicPr>
          <p:nvPr>
            <p:ph idx="1"/>
          </p:nvPr>
        </p:nvPicPr>
        <p:blipFill>
          <a:blip r:embed="rId3"/>
          <a:stretch>
            <a:fillRect/>
          </a:stretch>
        </p:blipFill>
        <p:spPr>
          <a:xfrm>
            <a:off x="1279333" y="2066109"/>
            <a:ext cx="4148034" cy="3124200"/>
          </a:xfrm>
          <a:prstGeom prst="rect">
            <a:avLst/>
          </a:prstGeom>
        </p:spPr>
      </p:pic>
      <p:sp>
        <p:nvSpPr>
          <p:cNvPr id="5" name="Rectangle 4"/>
          <p:cNvSpPr/>
          <p:nvPr/>
        </p:nvSpPr>
        <p:spPr>
          <a:xfrm>
            <a:off x="5767001" y="2066109"/>
            <a:ext cx="6096000" cy="3416320"/>
          </a:xfrm>
          <a:prstGeom prst="rect">
            <a:avLst/>
          </a:prstGeom>
        </p:spPr>
        <p:txBody>
          <a:bodyPr>
            <a:spAutoFit/>
          </a:bodyPr>
          <a:lstStyle/>
          <a:p>
            <a:r>
              <a:rPr lang="en-GB" b="1" u="sng" dirty="0" smtClean="0">
                <a:solidFill>
                  <a:srgbClr val="3A343A"/>
                </a:solidFill>
                <a:latin typeface="Europa"/>
              </a:rPr>
              <a:t>Listening</a:t>
            </a:r>
          </a:p>
          <a:p>
            <a:endParaRPr lang="en-GB" b="1" u="sng" dirty="0">
              <a:solidFill>
                <a:srgbClr val="3A343A"/>
              </a:solidFill>
              <a:latin typeface="Europa"/>
            </a:endParaRPr>
          </a:p>
          <a:p>
            <a:r>
              <a:rPr lang="en-GB" b="1" dirty="0">
                <a:solidFill>
                  <a:srgbClr val="3A343A"/>
                </a:solidFill>
                <a:latin typeface="Europa"/>
              </a:rPr>
              <a:t>Being able to listen and pay attention are complex skills that develop from an early age. Some children have had more experience than others of ‘good listening’ practices from conversations at home, but all children have to learn to develop their listening skills when they enter school. </a:t>
            </a:r>
            <a:endParaRPr lang="en-GB" b="1" dirty="0" smtClean="0">
              <a:solidFill>
                <a:srgbClr val="3A343A"/>
              </a:solidFill>
              <a:latin typeface="Europa"/>
            </a:endParaRPr>
          </a:p>
          <a:p>
            <a:endParaRPr lang="en-GB" b="1" dirty="0">
              <a:solidFill>
                <a:srgbClr val="3A343A"/>
              </a:solidFill>
              <a:latin typeface="Europa"/>
            </a:endParaRPr>
          </a:p>
          <a:p>
            <a:r>
              <a:rPr lang="en-GB" dirty="0" smtClean="0">
                <a:solidFill>
                  <a:srgbClr val="3A343A"/>
                </a:solidFill>
                <a:latin typeface="Europa"/>
              </a:rPr>
              <a:t>Listen </a:t>
            </a:r>
            <a:r>
              <a:rPr lang="en-GB" dirty="0">
                <a:solidFill>
                  <a:srgbClr val="3A343A"/>
                </a:solidFill>
                <a:latin typeface="Europa"/>
              </a:rPr>
              <a:t>to this audio clip. While you do, put yourself in the place of a child in this classroom and think about how they might be feeling.</a:t>
            </a:r>
            <a:endParaRPr lang="en-GB" b="0" i="0" dirty="0">
              <a:solidFill>
                <a:srgbClr val="3A343A"/>
              </a:solidFill>
              <a:effectLst/>
              <a:latin typeface="Europa"/>
            </a:endParaRPr>
          </a:p>
        </p:txBody>
      </p:sp>
      <p:pic>
        <p:nvPicPr>
          <p:cNvPr id="6" name="Picture 5"/>
          <p:cNvPicPr>
            <a:picLocks noChangeAspect="1"/>
          </p:cNvPicPr>
          <p:nvPr/>
        </p:nvPicPr>
        <p:blipFill>
          <a:blip r:embed="rId4"/>
          <a:stretch>
            <a:fillRect/>
          </a:stretch>
        </p:blipFill>
        <p:spPr>
          <a:xfrm>
            <a:off x="10424160" y="1"/>
            <a:ext cx="1767840" cy="1767840"/>
          </a:xfrm>
          <a:prstGeom prst="rect">
            <a:avLst/>
          </a:prstGeom>
        </p:spPr>
      </p:pic>
    </p:spTree>
    <p:extLst>
      <p:ext uri="{BB962C8B-B14F-4D97-AF65-F5344CB8AC3E}">
        <p14:creationId xmlns:p14="http://schemas.microsoft.com/office/powerpoint/2010/main" val="3096261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963" y="0"/>
            <a:ext cx="10018713" cy="1752599"/>
          </a:xfrm>
        </p:spPr>
        <p:txBody>
          <a:bodyPr>
            <a:normAutofit/>
          </a:bodyPr>
          <a:lstStyle/>
          <a:p>
            <a:r>
              <a:rPr lang="en-GB" sz="4800" dirty="0" smtClean="0"/>
              <a:t>Communication and Language</a:t>
            </a:r>
            <a:endParaRPr lang="en-GB" sz="4800" dirty="0"/>
          </a:p>
        </p:txBody>
      </p:sp>
      <p:pic>
        <p:nvPicPr>
          <p:cNvPr id="5" name="Content Placeholder 4"/>
          <p:cNvPicPr>
            <a:picLocks noGrp="1" noChangeAspect="1"/>
          </p:cNvPicPr>
          <p:nvPr>
            <p:ph idx="1"/>
          </p:nvPr>
        </p:nvPicPr>
        <p:blipFill>
          <a:blip r:embed="rId3"/>
          <a:stretch>
            <a:fillRect/>
          </a:stretch>
        </p:blipFill>
        <p:spPr>
          <a:xfrm>
            <a:off x="5617029" y="1998617"/>
            <a:ext cx="6401802" cy="4254362"/>
          </a:xfrm>
          <a:prstGeom prst="rect">
            <a:avLst/>
          </a:prstGeom>
        </p:spPr>
      </p:pic>
      <p:sp>
        <p:nvSpPr>
          <p:cNvPr id="4" name="Rectangle 3"/>
          <p:cNvSpPr/>
          <p:nvPr/>
        </p:nvSpPr>
        <p:spPr>
          <a:xfrm>
            <a:off x="1245327" y="2747780"/>
            <a:ext cx="4371702" cy="2585323"/>
          </a:xfrm>
          <a:prstGeom prst="rect">
            <a:avLst/>
          </a:prstGeom>
        </p:spPr>
        <p:txBody>
          <a:bodyPr wrap="square">
            <a:spAutoFit/>
          </a:bodyPr>
          <a:lstStyle/>
          <a:p>
            <a:r>
              <a:rPr lang="en-GB" dirty="0">
                <a:solidFill>
                  <a:srgbClr val="3A343A"/>
                </a:solidFill>
                <a:latin typeface="Europa"/>
              </a:rPr>
              <a:t>In order to listen well, we have to be able to pay attention. We’re not born with the ability to pay attention, listen to one thing and ignore everything else. This is a skill we all have to learn and this means that there are stages of development. If we know what these are, it can help us to understand why children behave in certain ways.</a:t>
            </a:r>
            <a:endParaRPr lang="en-GB" dirty="0"/>
          </a:p>
        </p:txBody>
      </p:sp>
      <p:pic>
        <p:nvPicPr>
          <p:cNvPr id="6" name="Picture 5"/>
          <p:cNvPicPr>
            <a:picLocks noChangeAspect="1"/>
          </p:cNvPicPr>
          <p:nvPr/>
        </p:nvPicPr>
        <p:blipFill>
          <a:blip r:embed="rId4"/>
          <a:stretch>
            <a:fillRect/>
          </a:stretch>
        </p:blipFill>
        <p:spPr>
          <a:xfrm>
            <a:off x="10424160" y="1"/>
            <a:ext cx="1767840" cy="1767840"/>
          </a:xfrm>
          <a:prstGeom prst="rect">
            <a:avLst/>
          </a:prstGeom>
        </p:spPr>
      </p:pic>
    </p:spTree>
    <p:extLst>
      <p:ext uri="{BB962C8B-B14F-4D97-AF65-F5344CB8AC3E}">
        <p14:creationId xmlns:p14="http://schemas.microsoft.com/office/powerpoint/2010/main" val="1294416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120810" y="185057"/>
            <a:ext cx="4599694" cy="3124200"/>
          </a:xfrm>
          <a:prstGeom prst="rect">
            <a:avLst/>
          </a:prstGeom>
        </p:spPr>
      </p:pic>
      <p:pic>
        <p:nvPicPr>
          <p:cNvPr id="5" name="Picture 4"/>
          <p:cNvPicPr>
            <a:picLocks noChangeAspect="1"/>
          </p:cNvPicPr>
          <p:nvPr/>
        </p:nvPicPr>
        <p:blipFill>
          <a:blip r:embed="rId4"/>
          <a:stretch>
            <a:fillRect/>
          </a:stretch>
        </p:blipFill>
        <p:spPr>
          <a:xfrm>
            <a:off x="6536907" y="185057"/>
            <a:ext cx="5043761" cy="3142705"/>
          </a:xfrm>
          <a:prstGeom prst="rect">
            <a:avLst/>
          </a:prstGeom>
        </p:spPr>
      </p:pic>
      <p:pic>
        <p:nvPicPr>
          <p:cNvPr id="6" name="Picture 5"/>
          <p:cNvPicPr>
            <a:picLocks noChangeAspect="1"/>
          </p:cNvPicPr>
          <p:nvPr/>
        </p:nvPicPr>
        <p:blipFill>
          <a:blip r:embed="rId5"/>
          <a:stretch>
            <a:fillRect/>
          </a:stretch>
        </p:blipFill>
        <p:spPr>
          <a:xfrm>
            <a:off x="0" y="3629568"/>
            <a:ext cx="6339182" cy="2714081"/>
          </a:xfrm>
          <a:prstGeom prst="rect">
            <a:avLst/>
          </a:prstGeom>
        </p:spPr>
      </p:pic>
      <p:pic>
        <p:nvPicPr>
          <p:cNvPr id="7" name="Picture 6"/>
          <p:cNvPicPr>
            <a:picLocks noChangeAspect="1"/>
          </p:cNvPicPr>
          <p:nvPr/>
        </p:nvPicPr>
        <p:blipFill>
          <a:blip r:embed="rId6"/>
          <a:stretch>
            <a:fillRect/>
          </a:stretch>
        </p:blipFill>
        <p:spPr>
          <a:xfrm>
            <a:off x="6536907" y="3471454"/>
            <a:ext cx="5232830" cy="3030311"/>
          </a:xfrm>
          <a:prstGeom prst="rect">
            <a:avLst/>
          </a:prstGeom>
        </p:spPr>
      </p:pic>
      <p:pic>
        <p:nvPicPr>
          <p:cNvPr id="8" name="Picture 7"/>
          <p:cNvPicPr>
            <a:picLocks noChangeAspect="1"/>
          </p:cNvPicPr>
          <p:nvPr/>
        </p:nvPicPr>
        <p:blipFill>
          <a:blip r:embed="rId7"/>
          <a:stretch>
            <a:fillRect/>
          </a:stretch>
        </p:blipFill>
        <p:spPr>
          <a:xfrm>
            <a:off x="4769067" y="817653"/>
            <a:ext cx="1767840" cy="1767840"/>
          </a:xfrm>
          <a:prstGeom prst="rect">
            <a:avLst/>
          </a:prstGeom>
        </p:spPr>
      </p:pic>
    </p:spTree>
    <p:extLst>
      <p:ext uri="{BB962C8B-B14F-4D97-AF65-F5344CB8AC3E}">
        <p14:creationId xmlns:p14="http://schemas.microsoft.com/office/powerpoint/2010/main" val="1760230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037" y="0"/>
            <a:ext cx="10018713" cy="1752599"/>
          </a:xfrm>
        </p:spPr>
        <p:txBody>
          <a:bodyPr>
            <a:normAutofit/>
          </a:bodyPr>
          <a:lstStyle/>
          <a:p>
            <a:r>
              <a:rPr lang="en-GB" sz="4800" dirty="0" smtClean="0"/>
              <a:t>Communication and Language</a:t>
            </a:r>
            <a:br>
              <a:rPr lang="en-GB" sz="4800" dirty="0" smtClean="0"/>
            </a:br>
            <a:r>
              <a:rPr lang="en-GB" dirty="0" smtClean="0"/>
              <a:t>Building Vocabulary</a:t>
            </a:r>
            <a:endParaRPr lang="en-GB" dirty="0"/>
          </a:p>
        </p:txBody>
      </p:sp>
      <p:sp>
        <p:nvSpPr>
          <p:cNvPr id="3" name="Content Placeholder 2"/>
          <p:cNvSpPr>
            <a:spLocks noGrp="1"/>
          </p:cNvSpPr>
          <p:nvPr>
            <p:ph idx="1"/>
          </p:nvPr>
        </p:nvSpPr>
        <p:spPr>
          <a:xfrm>
            <a:off x="810714" y="3032759"/>
            <a:ext cx="5355771" cy="2414453"/>
          </a:xfrm>
        </p:spPr>
        <p:txBody>
          <a:bodyPr>
            <a:normAutofit fontScale="62500" lnSpcReduction="20000"/>
          </a:bodyPr>
          <a:lstStyle/>
          <a:p>
            <a:r>
              <a:rPr lang="en-GB" b="1" dirty="0"/>
              <a:t>The most important thing children need in order to choose words is a good bank of words they know how to use.</a:t>
            </a:r>
          </a:p>
          <a:p>
            <a:r>
              <a:rPr lang="en-GB" dirty="0"/>
              <a:t>As we saw when we explored receptive language, we know that children understand words before they are able to use them to express themselves, but they still make rapid progress in the number of words they can produce over the first few years of life</a:t>
            </a:r>
            <a:r>
              <a:rPr lang="en-GB" dirty="0" smtClean="0"/>
              <a:t>.</a:t>
            </a:r>
          </a:p>
          <a:p>
            <a:r>
              <a:rPr lang="en-GB" dirty="0"/>
              <a:t>The building blocks of expressive language are just the same as they are for receptive language – there are a huge variety of word types that children need to learn to use</a:t>
            </a:r>
            <a:r>
              <a:rPr lang="en-GB" dirty="0" smtClean="0"/>
              <a:t>.</a:t>
            </a:r>
          </a:p>
          <a:p>
            <a:endParaRPr lang="en-GB" dirty="0"/>
          </a:p>
          <a:p>
            <a:endParaRPr lang="en-GB" dirty="0"/>
          </a:p>
        </p:txBody>
      </p:sp>
      <p:pic>
        <p:nvPicPr>
          <p:cNvPr id="4" name="Picture 3"/>
          <p:cNvPicPr>
            <a:picLocks noChangeAspect="1"/>
          </p:cNvPicPr>
          <p:nvPr/>
        </p:nvPicPr>
        <p:blipFill>
          <a:blip r:embed="rId3"/>
          <a:stretch>
            <a:fillRect/>
          </a:stretch>
        </p:blipFill>
        <p:spPr>
          <a:xfrm>
            <a:off x="6166485" y="2394855"/>
            <a:ext cx="5934075" cy="4162425"/>
          </a:xfrm>
          <a:prstGeom prst="rect">
            <a:avLst/>
          </a:prstGeom>
        </p:spPr>
      </p:pic>
      <p:pic>
        <p:nvPicPr>
          <p:cNvPr id="5" name="Picture 4"/>
          <p:cNvPicPr>
            <a:picLocks noChangeAspect="1"/>
          </p:cNvPicPr>
          <p:nvPr/>
        </p:nvPicPr>
        <p:blipFill>
          <a:blip r:embed="rId4"/>
          <a:stretch>
            <a:fillRect/>
          </a:stretch>
        </p:blipFill>
        <p:spPr>
          <a:xfrm>
            <a:off x="10424160" y="1"/>
            <a:ext cx="1767840" cy="1767840"/>
          </a:xfrm>
          <a:prstGeom prst="rect">
            <a:avLst/>
          </a:prstGeom>
        </p:spPr>
      </p:pic>
    </p:spTree>
    <p:extLst>
      <p:ext uri="{BB962C8B-B14F-4D97-AF65-F5344CB8AC3E}">
        <p14:creationId xmlns:p14="http://schemas.microsoft.com/office/powerpoint/2010/main" val="752776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540" y="0"/>
            <a:ext cx="10018713" cy="1752599"/>
          </a:xfrm>
        </p:spPr>
        <p:txBody>
          <a:bodyPr>
            <a:normAutofit/>
          </a:bodyPr>
          <a:lstStyle/>
          <a:p>
            <a:r>
              <a:rPr lang="en-GB" sz="4800" dirty="0" smtClean="0"/>
              <a:t>Communication and Language</a:t>
            </a:r>
            <a:br>
              <a:rPr lang="en-GB" sz="4800" dirty="0" smtClean="0"/>
            </a:br>
            <a:r>
              <a:rPr lang="en-GB" dirty="0" smtClean="0"/>
              <a:t>Building Vocabulary</a:t>
            </a:r>
            <a:endParaRPr lang="en-GB" dirty="0"/>
          </a:p>
        </p:txBody>
      </p:sp>
      <p:sp>
        <p:nvSpPr>
          <p:cNvPr id="3" name="Content Placeholder 2"/>
          <p:cNvSpPr>
            <a:spLocks noGrp="1"/>
          </p:cNvSpPr>
          <p:nvPr>
            <p:ph idx="1"/>
          </p:nvPr>
        </p:nvSpPr>
        <p:spPr>
          <a:xfrm>
            <a:off x="1658983" y="1752599"/>
            <a:ext cx="9844040" cy="4038601"/>
          </a:xfrm>
        </p:spPr>
        <p:txBody>
          <a:bodyPr/>
          <a:lstStyle/>
          <a:p>
            <a:r>
              <a:rPr lang="en-GB" dirty="0"/>
              <a:t>T</a:t>
            </a:r>
            <a:r>
              <a:rPr lang="en-GB" dirty="0" smtClean="0"/>
              <a:t>he </a:t>
            </a:r>
            <a:r>
              <a:rPr lang="en-GB" dirty="0"/>
              <a:t>age at which children reach each stage may vary widely. Many things can influence the rate at which a child acquires new words. A child needs varied life experiences, as well as the imagination and ability to think of situations outside their own experience, for words to have meaning and to be able to learn and use them appropriately. Providing lots of opportunities for children to experience and learn about new things is a good way to ensure they have more words to use when they are talking.</a:t>
            </a:r>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20205746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Support at school</a:t>
            </a:r>
            <a:endParaRPr lang="en-GB" dirty="0"/>
          </a:p>
        </p:txBody>
      </p:sp>
      <p:sp>
        <p:nvSpPr>
          <p:cNvPr id="3" name="Content Placeholder 2"/>
          <p:cNvSpPr>
            <a:spLocks noGrp="1"/>
          </p:cNvSpPr>
          <p:nvPr>
            <p:ph idx="1"/>
          </p:nvPr>
        </p:nvSpPr>
        <p:spPr>
          <a:xfrm>
            <a:off x="1641065" y="2066108"/>
            <a:ext cx="10018713" cy="3124201"/>
          </a:xfrm>
        </p:spPr>
        <p:txBody>
          <a:bodyPr/>
          <a:lstStyle/>
          <a:p>
            <a:r>
              <a:rPr lang="en-GB" dirty="0" smtClean="0"/>
              <a:t>Time to talk</a:t>
            </a:r>
          </a:p>
          <a:p>
            <a:r>
              <a:rPr lang="en-GB" dirty="0" smtClean="0"/>
              <a:t>Social interaction groups</a:t>
            </a:r>
          </a:p>
          <a:p>
            <a:r>
              <a:rPr lang="en-GB" dirty="0" smtClean="0"/>
              <a:t>Language development groups</a:t>
            </a:r>
          </a:p>
          <a:p>
            <a:r>
              <a:rPr lang="en-GB" dirty="0" smtClean="0"/>
              <a:t>Speech therapy</a:t>
            </a:r>
          </a:p>
          <a:p>
            <a:r>
              <a:rPr lang="en-GB" dirty="0" smtClean="0"/>
              <a:t>Listening and attention groups</a:t>
            </a:r>
          </a:p>
        </p:txBody>
      </p:sp>
      <p:pic>
        <p:nvPicPr>
          <p:cNvPr id="4" name="Picture 3"/>
          <p:cNvPicPr>
            <a:picLocks noChangeAspect="1"/>
          </p:cNvPicPr>
          <p:nvPr/>
        </p:nvPicPr>
        <p:blipFill>
          <a:blip r:embed="rId3"/>
          <a:stretch>
            <a:fillRect/>
          </a:stretch>
        </p:blipFill>
        <p:spPr>
          <a:xfrm>
            <a:off x="10424160" y="1"/>
            <a:ext cx="1767840" cy="1767840"/>
          </a:xfrm>
          <a:prstGeom prst="rect">
            <a:avLst/>
          </a:prstGeom>
        </p:spPr>
      </p:pic>
    </p:spTree>
    <p:extLst>
      <p:ext uri="{BB962C8B-B14F-4D97-AF65-F5344CB8AC3E}">
        <p14:creationId xmlns:p14="http://schemas.microsoft.com/office/powerpoint/2010/main" val="2284542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084" y="633871"/>
            <a:ext cx="10018713" cy="1752599"/>
          </a:xfrm>
        </p:spPr>
        <p:txBody>
          <a:bodyPr>
            <a:normAutofit/>
          </a:bodyPr>
          <a:lstStyle/>
          <a:p>
            <a:r>
              <a:rPr lang="en-GB" sz="4800" dirty="0" smtClean="0"/>
              <a:t>Communication and Language</a:t>
            </a:r>
            <a:endParaRPr lang="en-GB" sz="4800" dirty="0"/>
          </a:p>
        </p:txBody>
      </p:sp>
      <p:sp>
        <p:nvSpPr>
          <p:cNvPr id="3" name="Content Placeholder 2"/>
          <p:cNvSpPr>
            <a:spLocks noGrp="1"/>
          </p:cNvSpPr>
          <p:nvPr>
            <p:ph idx="1"/>
          </p:nvPr>
        </p:nvSpPr>
        <p:spPr/>
        <p:txBody>
          <a:bodyPr>
            <a:normAutofit fontScale="92500" lnSpcReduction="20000"/>
          </a:bodyPr>
          <a:lstStyle/>
          <a:p>
            <a:r>
              <a:rPr lang="en-GB" b="1" dirty="0" err="1"/>
              <a:t>Sh</a:t>
            </a:r>
            <a:r>
              <a:rPr lang="en-GB" b="1" dirty="0"/>
              <a:t>: Share attention</a:t>
            </a:r>
            <a:r>
              <a:rPr lang="en-GB" dirty="0"/>
              <a:t> – be at the child’s level. Pay close attention to what they are focused on.</a:t>
            </a:r>
          </a:p>
          <a:p>
            <a:r>
              <a:rPr lang="en-GB" b="1" dirty="0"/>
              <a:t>R: Respond</a:t>
            </a:r>
            <a:r>
              <a:rPr lang="en-GB" dirty="0"/>
              <a:t> – follow the child’s lead. Respond to their non-verbal and verbal communication. You could make a brief comment on what they can see, hear or feel.</a:t>
            </a:r>
          </a:p>
          <a:p>
            <a:r>
              <a:rPr lang="en-GB" b="1" dirty="0"/>
              <a:t>E: Expand </a:t>
            </a:r>
            <a:r>
              <a:rPr lang="en-GB" dirty="0"/>
              <a:t>– repeat what the child says and build on it by adding more words to turn it into a sentence.</a:t>
            </a:r>
          </a:p>
          <a:p>
            <a:r>
              <a:rPr lang="en-GB" b="1" dirty="0"/>
              <a:t>C: Conversation</a:t>
            </a:r>
            <a:r>
              <a:rPr lang="en-GB" dirty="0"/>
              <a:t> – have extended back and forth interactions. Give children time to listen, process and reply</a:t>
            </a:r>
            <a:r>
              <a:rPr lang="en-GB" dirty="0" smtClean="0"/>
              <a:t>.</a:t>
            </a:r>
            <a:endParaRPr lang="en-GB" dirty="0"/>
          </a:p>
        </p:txBody>
      </p:sp>
      <p:pic>
        <p:nvPicPr>
          <p:cNvPr id="1026" name="Picture 2" descr="Shrek (character)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5222" y="0"/>
            <a:ext cx="1799815" cy="266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1900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9963" y="126183"/>
            <a:ext cx="10018713" cy="1752599"/>
          </a:xfrm>
        </p:spPr>
        <p:txBody>
          <a:bodyPr>
            <a:normAutofit/>
          </a:bodyPr>
          <a:lstStyle/>
          <a:p>
            <a:r>
              <a:rPr lang="en-GB" sz="8800" dirty="0" smtClean="0"/>
              <a:t>TIME</a:t>
            </a:r>
            <a:endParaRPr lang="en-GB" sz="8800" dirty="0"/>
          </a:p>
        </p:txBody>
      </p:sp>
      <p:sp>
        <p:nvSpPr>
          <p:cNvPr id="3" name="Content Placeholder 2"/>
          <p:cNvSpPr>
            <a:spLocks noGrp="1"/>
          </p:cNvSpPr>
          <p:nvPr>
            <p:ph idx="1"/>
          </p:nvPr>
        </p:nvSpPr>
        <p:spPr>
          <a:xfrm>
            <a:off x="1489165" y="1878782"/>
            <a:ext cx="10013857" cy="3742602"/>
          </a:xfrm>
        </p:spPr>
        <p:txBody>
          <a:bodyPr/>
          <a:lstStyle/>
          <a:p>
            <a:pPr marL="0" indent="0">
              <a:buNone/>
            </a:pPr>
            <a:endParaRPr lang="en-GB" dirty="0"/>
          </a:p>
          <a:p>
            <a:r>
              <a:rPr lang="en-GB" dirty="0" smtClean="0"/>
              <a:t>All children want and need is time</a:t>
            </a:r>
          </a:p>
          <a:p>
            <a:r>
              <a:rPr lang="en-GB" dirty="0" smtClean="0"/>
              <a:t>Time to play</a:t>
            </a:r>
          </a:p>
          <a:p>
            <a:r>
              <a:rPr lang="en-GB" dirty="0" smtClean="0"/>
              <a:t>Children remember the small things</a:t>
            </a:r>
          </a:p>
          <a:p>
            <a:r>
              <a:rPr lang="en-GB" dirty="0" smtClean="0"/>
              <a:t>Changing mind sets- slowing down</a:t>
            </a:r>
          </a:p>
          <a:p>
            <a:pPr marL="0" indent="0">
              <a:buNone/>
            </a:pPr>
            <a:endParaRPr lang="en-GB" dirty="0" smtClean="0"/>
          </a:p>
          <a:p>
            <a:pPr marL="0" indent="0">
              <a:buNone/>
            </a:pPr>
            <a:endParaRPr lang="en-GB" dirty="0"/>
          </a:p>
        </p:txBody>
      </p:sp>
      <p:sp>
        <p:nvSpPr>
          <p:cNvPr id="4" name="AutoShape 2" descr="ANALOG CLOCK / S (WITH STAND) BLACK / Model No. MJ-ACB1 | MUJ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p:cNvPicPr>
            <a:picLocks noChangeAspect="1"/>
          </p:cNvPicPr>
          <p:nvPr/>
        </p:nvPicPr>
        <p:blipFill>
          <a:blip r:embed="rId3"/>
          <a:stretch>
            <a:fillRect/>
          </a:stretch>
        </p:blipFill>
        <p:spPr>
          <a:xfrm>
            <a:off x="7336563" y="1508352"/>
            <a:ext cx="3520848" cy="3520848"/>
          </a:xfrm>
          <a:prstGeom prst="rect">
            <a:avLst/>
          </a:prstGeom>
        </p:spPr>
      </p:pic>
    </p:spTree>
    <p:extLst>
      <p:ext uri="{BB962C8B-B14F-4D97-AF65-F5344CB8AC3E}">
        <p14:creationId xmlns:p14="http://schemas.microsoft.com/office/powerpoint/2010/main" val="28343798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809</TotalTime>
  <Words>1441</Words>
  <Application>Microsoft Office PowerPoint</Application>
  <PresentationFormat>Widescreen</PresentationFormat>
  <Paragraphs>124</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Corbel</vt:lpstr>
      <vt:lpstr>Europa</vt:lpstr>
      <vt:lpstr>Parallax</vt:lpstr>
      <vt:lpstr>Behaviour, Communication and Language</vt:lpstr>
      <vt:lpstr>PowerPoint Presentation</vt:lpstr>
      <vt:lpstr>Behaviour  Takes time- No quick fix- Time consuming</vt:lpstr>
      <vt:lpstr>Behaviour How can we help at home?</vt:lpstr>
      <vt:lpstr>Behaviour</vt:lpstr>
      <vt:lpstr>PowerPoint Presentation</vt:lpstr>
      <vt:lpstr>Communication and Language</vt:lpstr>
      <vt:lpstr>Communication and Language</vt:lpstr>
      <vt:lpstr>Communication and Language</vt:lpstr>
      <vt:lpstr>Attention How can we help at home?</vt:lpstr>
      <vt:lpstr>Communication and Language  What can we do to help?</vt:lpstr>
      <vt:lpstr>Communication and Language Learning to listen and pay attention</vt:lpstr>
      <vt:lpstr>Communication and Language</vt:lpstr>
      <vt:lpstr>PowerPoint Presentation</vt:lpstr>
      <vt:lpstr>Communication and Language Building Vocabulary</vt:lpstr>
      <vt:lpstr>Communication and Language Building Vocabulary</vt:lpstr>
      <vt:lpstr>Support at school</vt:lpstr>
      <vt:lpstr>Communication and Language</vt:lpstr>
      <vt:lpstr>TIME</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Behaviour, Language and Communication</dc:title>
  <dc:creator>K Swift</dc:creator>
  <cp:lastModifiedBy>Kara Swift</cp:lastModifiedBy>
  <cp:revision>39</cp:revision>
  <cp:lastPrinted>2023-09-12T13:48:41Z</cp:lastPrinted>
  <dcterms:created xsi:type="dcterms:W3CDTF">2022-08-31T17:40:00Z</dcterms:created>
  <dcterms:modified xsi:type="dcterms:W3CDTF">2026-10-15T11:16:04Z</dcterms:modified>
</cp:coreProperties>
</file>