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4" r:id="rId5"/>
  </p:sldMasterIdLst>
  <p:notesMasterIdLst>
    <p:notesMasterId r:id="rId39"/>
  </p:notesMasterIdLst>
  <p:handoutMasterIdLst>
    <p:handoutMasterId r:id="rId40"/>
  </p:handoutMasterIdLst>
  <p:sldIdLst>
    <p:sldId id="256" r:id="rId6"/>
    <p:sldId id="356" r:id="rId7"/>
    <p:sldId id="373" r:id="rId8"/>
    <p:sldId id="377" r:id="rId9"/>
    <p:sldId id="378" r:id="rId10"/>
    <p:sldId id="398" r:id="rId11"/>
    <p:sldId id="352" r:id="rId12"/>
    <p:sldId id="379" r:id="rId13"/>
    <p:sldId id="374" r:id="rId14"/>
    <p:sldId id="380" r:id="rId15"/>
    <p:sldId id="381" r:id="rId16"/>
    <p:sldId id="382" r:id="rId17"/>
    <p:sldId id="386" r:id="rId18"/>
    <p:sldId id="353" r:id="rId19"/>
    <p:sldId id="383" r:id="rId20"/>
    <p:sldId id="384" r:id="rId21"/>
    <p:sldId id="385" r:id="rId22"/>
    <p:sldId id="397" r:id="rId23"/>
    <p:sldId id="400" r:id="rId24"/>
    <p:sldId id="387" r:id="rId25"/>
    <p:sldId id="376" r:id="rId26"/>
    <p:sldId id="355" r:id="rId27"/>
    <p:sldId id="361" r:id="rId28"/>
    <p:sldId id="388" r:id="rId29"/>
    <p:sldId id="390" r:id="rId30"/>
    <p:sldId id="394" r:id="rId31"/>
    <p:sldId id="395" r:id="rId32"/>
    <p:sldId id="396" r:id="rId33"/>
    <p:sldId id="330" r:id="rId34"/>
    <p:sldId id="389" r:id="rId35"/>
    <p:sldId id="391" r:id="rId36"/>
    <p:sldId id="392" r:id="rId37"/>
    <p:sldId id="393" r:id="rId38"/>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4E5C"/>
    <a:srgbClr val="FFFF00"/>
    <a:srgbClr val="002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94" autoAdjust="0"/>
    <p:restoredTop sz="93957" autoAdjust="0"/>
  </p:normalViewPr>
  <p:slideViewPr>
    <p:cSldViewPr snapToGrid="0">
      <p:cViewPr varScale="1">
        <p:scale>
          <a:sx n="68" d="100"/>
          <a:sy n="68" d="100"/>
        </p:scale>
        <p:origin x="294"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621" cy="501497"/>
          </a:xfrm>
          <a:prstGeom prst="rect">
            <a:avLst/>
          </a:prstGeom>
        </p:spPr>
        <p:txBody>
          <a:bodyPr vert="horz" lIns="92437" tIns="46218" rIns="92437" bIns="46218" rtlCol="0"/>
          <a:lstStyle>
            <a:lvl1pPr algn="l">
              <a:defRPr sz="1200"/>
            </a:lvl1pPr>
          </a:lstStyle>
          <a:p>
            <a:endParaRPr lang="en-GB"/>
          </a:p>
        </p:txBody>
      </p:sp>
      <p:sp>
        <p:nvSpPr>
          <p:cNvPr id="3" name="Date Placeholder 2"/>
          <p:cNvSpPr>
            <a:spLocks noGrp="1"/>
          </p:cNvSpPr>
          <p:nvPr>
            <p:ph type="dt" sz="quarter" idx="1"/>
          </p:nvPr>
        </p:nvSpPr>
        <p:spPr>
          <a:xfrm>
            <a:off x="3900934" y="0"/>
            <a:ext cx="2985621" cy="501497"/>
          </a:xfrm>
          <a:prstGeom prst="rect">
            <a:avLst/>
          </a:prstGeom>
        </p:spPr>
        <p:txBody>
          <a:bodyPr vert="horz" lIns="92437" tIns="46218" rIns="92437" bIns="46218" rtlCol="0"/>
          <a:lstStyle>
            <a:lvl1pPr algn="r">
              <a:defRPr sz="1200"/>
            </a:lvl1pPr>
          </a:lstStyle>
          <a:p>
            <a:fld id="{0070DECF-7DD3-4FE1-BA9F-8043454843DE}" type="datetimeFigureOut">
              <a:rPr lang="en-GB" smtClean="0"/>
              <a:t>07/09/2026</a:t>
            </a:fld>
            <a:endParaRPr lang="en-GB"/>
          </a:p>
        </p:txBody>
      </p:sp>
      <p:sp>
        <p:nvSpPr>
          <p:cNvPr id="4" name="Footer Placeholder 3"/>
          <p:cNvSpPr>
            <a:spLocks noGrp="1"/>
          </p:cNvSpPr>
          <p:nvPr>
            <p:ph type="ftr" sz="quarter" idx="2"/>
          </p:nvPr>
        </p:nvSpPr>
        <p:spPr>
          <a:xfrm>
            <a:off x="0" y="9517216"/>
            <a:ext cx="2985621" cy="501497"/>
          </a:xfrm>
          <a:prstGeom prst="rect">
            <a:avLst/>
          </a:prstGeom>
        </p:spPr>
        <p:txBody>
          <a:bodyPr vert="horz" lIns="92437" tIns="46218" rIns="92437" bIns="46218" rtlCol="0" anchor="b"/>
          <a:lstStyle>
            <a:lvl1pPr algn="l">
              <a:defRPr sz="1200"/>
            </a:lvl1pPr>
          </a:lstStyle>
          <a:p>
            <a:endParaRPr lang="en-GB"/>
          </a:p>
        </p:txBody>
      </p:sp>
      <p:sp>
        <p:nvSpPr>
          <p:cNvPr id="5" name="Slide Number Placeholder 4"/>
          <p:cNvSpPr>
            <a:spLocks noGrp="1"/>
          </p:cNvSpPr>
          <p:nvPr>
            <p:ph type="sldNum" sz="quarter" idx="3"/>
          </p:nvPr>
        </p:nvSpPr>
        <p:spPr>
          <a:xfrm>
            <a:off x="3900934" y="9517216"/>
            <a:ext cx="2985621" cy="501497"/>
          </a:xfrm>
          <a:prstGeom prst="rect">
            <a:avLst/>
          </a:prstGeom>
        </p:spPr>
        <p:txBody>
          <a:bodyPr vert="horz" lIns="92437" tIns="46218" rIns="92437" bIns="46218" rtlCol="0" anchor="b"/>
          <a:lstStyle>
            <a:lvl1pPr algn="r">
              <a:defRPr sz="1200"/>
            </a:lvl1pPr>
          </a:lstStyle>
          <a:p>
            <a:fld id="{3B6FBE2A-5F59-4750-8E36-D0AFFC33B517}" type="slidenum">
              <a:rPr lang="en-GB" smtClean="0"/>
              <a:t>‹#›</a:t>
            </a:fld>
            <a:endParaRPr lang="en-GB"/>
          </a:p>
        </p:txBody>
      </p:sp>
    </p:spTree>
    <p:extLst>
      <p:ext uri="{BB962C8B-B14F-4D97-AF65-F5344CB8AC3E}">
        <p14:creationId xmlns:p14="http://schemas.microsoft.com/office/powerpoint/2010/main" val="3747383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621" cy="501497"/>
          </a:xfrm>
          <a:prstGeom prst="rect">
            <a:avLst/>
          </a:prstGeom>
        </p:spPr>
        <p:txBody>
          <a:bodyPr vert="horz" lIns="92437" tIns="46218" rIns="92437" bIns="46218" rtlCol="0"/>
          <a:lstStyle>
            <a:lvl1pPr algn="l">
              <a:defRPr sz="1200"/>
            </a:lvl1pPr>
          </a:lstStyle>
          <a:p>
            <a:endParaRPr lang="en-GB"/>
          </a:p>
        </p:txBody>
      </p:sp>
      <p:sp>
        <p:nvSpPr>
          <p:cNvPr id="3" name="Date Placeholder 2"/>
          <p:cNvSpPr>
            <a:spLocks noGrp="1"/>
          </p:cNvSpPr>
          <p:nvPr>
            <p:ph type="dt" idx="1"/>
          </p:nvPr>
        </p:nvSpPr>
        <p:spPr>
          <a:xfrm>
            <a:off x="3900934" y="0"/>
            <a:ext cx="2985621" cy="501497"/>
          </a:xfrm>
          <a:prstGeom prst="rect">
            <a:avLst/>
          </a:prstGeom>
        </p:spPr>
        <p:txBody>
          <a:bodyPr vert="horz" lIns="92437" tIns="46218" rIns="92437" bIns="46218" rtlCol="0"/>
          <a:lstStyle>
            <a:lvl1pPr algn="r">
              <a:defRPr sz="1200"/>
            </a:lvl1pPr>
          </a:lstStyle>
          <a:p>
            <a:fld id="{BC469BA8-CA97-49D7-92BD-95C6668A8D09}" type="datetimeFigureOut">
              <a:rPr lang="en-GB" smtClean="0"/>
              <a:t>07/09/2026</a:t>
            </a:fld>
            <a:endParaRPr lang="en-GB"/>
          </a:p>
        </p:txBody>
      </p:sp>
      <p:sp>
        <p:nvSpPr>
          <p:cNvPr id="4" name="Slide Image Placeholder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2437" tIns="46218" rIns="92437" bIns="46218" rtlCol="0" anchor="ctr"/>
          <a:lstStyle/>
          <a:p>
            <a:endParaRPr lang="en-GB"/>
          </a:p>
        </p:txBody>
      </p:sp>
      <p:sp>
        <p:nvSpPr>
          <p:cNvPr id="5" name="Notes Placeholder 4"/>
          <p:cNvSpPr>
            <a:spLocks noGrp="1"/>
          </p:cNvSpPr>
          <p:nvPr>
            <p:ph type="body" sz="quarter" idx="3"/>
          </p:nvPr>
        </p:nvSpPr>
        <p:spPr>
          <a:xfrm>
            <a:off x="688496" y="4821097"/>
            <a:ext cx="5511174" cy="3944678"/>
          </a:xfrm>
          <a:prstGeom prst="rect">
            <a:avLst/>
          </a:prstGeom>
        </p:spPr>
        <p:txBody>
          <a:bodyPr vert="horz" lIns="92437" tIns="46218" rIns="92437" bIns="4621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216"/>
            <a:ext cx="2985621" cy="501497"/>
          </a:xfrm>
          <a:prstGeom prst="rect">
            <a:avLst/>
          </a:prstGeom>
        </p:spPr>
        <p:txBody>
          <a:bodyPr vert="horz" lIns="92437" tIns="46218" rIns="92437" bIns="46218" rtlCol="0" anchor="b"/>
          <a:lstStyle>
            <a:lvl1pPr algn="l">
              <a:defRPr sz="1200"/>
            </a:lvl1pPr>
          </a:lstStyle>
          <a:p>
            <a:endParaRPr lang="en-GB"/>
          </a:p>
        </p:txBody>
      </p:sp>
      <p:sp>
        <p:nvSpPr>
          <p:cNvPr id="7" name="Slide Number Placeholder 6"/>
          <p:cNvSpPr>
            <a:spLocks noGrp="1"/>
          </p:cNvSpPr>
          <p:nvPr>
            <p:ph type="sldNum" sz="quarter" idx="5"/>
          </p:nvPr>
        </p:nvSpPr>
        <p:spPr>
          <a:xfrm>
            <a:off x="3900934" y="9517216"/>
            <a:ext cx="2985621" cy="501497"/>
          </a:xfrm>
          <a:prstGeom prst="rect">
            <a:avLst/>
          </a:prstGeom>
        </p:spPr>
        <p:txBody>
          <a:bodyPr vert="horz" lIns="92437" tIns="46218" rIns="92437" bIns="46218" rtlCol="0" anchor="b"/>
          <a:lstStyle>
            <a:lvl1pPr algn="r">
              <a:defRPr sz="1200"/>
            </a:lvl1pPr>
          </a:lstStyle>
          <a:p>
            <a:fld id="{F0ED56E5-D9C0-4CF3-A537-6641E3C75B29}" type="slidenum">
              <a:rPr lang="en-GB" smtClean="0"/>
              <a:t>‹#›</a:t>
            </a:fld>
            <a:endParaRPr lang="en-GB"/>
          </a:p>
        </p:txBody>
      </p:sp>
    </p:spTree>
    <p:extLst>
      <p:ext uri="{BB962C8B-B14F-4D97-AF65-F5344CB8AC3E}">
        <p14:creationId xmlns:p14="http://schemas.microsoft.com/office/powerpoint/2010/main" val="713945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1</a:t>
            </a:fld>
            <a:endParaRPr lang="en-GB"/>
          </a:p>
        </p:txBody>
      </p:sp>
    </p:spTree>
    <p:extLst>
      <p:ext uri="{BB962C8B-B14F-4D97-AF65-F5344CB8AC3E}">
        <p14:creationId xmlns:p14="http://schemas.microsoft.com/office/powerpoint/2010/main" val="353367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2</a:t>
            </a:fld>
            <a:endParaRPr lang="en-GB"/>
          </a:p>
        </p:txBody>
      </p:sp>
    </p:spTree>
    <p:extLst>
      <p:ext uri="{BB962C8B-B14F-4D97-AF65-F5344CB8AC3E}">
        <p14:creationId xmlns:p14="http://schemas.microsoft.com/office/powerpoint/2010/main" val="3680452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3</a:t>
            </a:fld>
            <a:endParaRPr lang="en-GB"/>
          </a:p>
        </p:txBody>
      </p:sp>
    </p:spTree>
    <p:extLst>
      <p:ext uri="{BB962C8B-B14F-4D97-AF65-F5344CB8AC3E}">
        <p14:creationId xmlns:p14="http://schemas.microsoft.com/office/powerpoint/2010/main" val="1990318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Becoming a fluent reader is a complex process that requires an integration of both word reading and language comprehension, as shown in the Scarborough reading rope. At a very simple level, comprehension of any written text is affected by the reader’s background knowledge and their ability to connect to and understand the vocabulary and language of the text. Connecting to a text is foundational to understanding it. And more than that, the reader’s flexibility of thinking and reservoir of knowledge help them bring the text to life. A successful reader creates the text in their minds moment by moment, creating an accurate mental model of what they read.</a:t>
            </a:r>
          </a:p>
        </p:txBody>
      </p:sp>
      <p:sp>
        <p:nvSpPr>
          <p:cNvPr id="4" name="Slide Number Placeholder 3"/>
          <p:cNvSpPr>
            <a:spLocks noGrp="1"/>
          </p:cNvSpPr>
          <p:nvPr>
            <p:ph type="sldNum" sz="quarter" idx="10"/>
          </p:nvPr>
        </p:nvSpPr>
        <p:spPr/>
        <p:txBody>
          <a:bodyPr/>
          <a:lstStyle/>
          <a:p>
            <a:fld id="{F0ED56E5-D9C0-4CF3-A537-6641E3C75B29}" type="slidenum">
              <a:rPr lang="en-GB" smtClean="0"/>
              <a:t>4</a:t>
            </a:fld>
            <a:endParaRPr lang="en-GB"/>
          </a:p>
        </p:txBody>
      </p:sp>
    </p:spTree>
    <p:extLst>
      <p:ext uri="{BB962C8B-B14F-4D97-AF65-F5344CB8AC3E}">
        <p14:creationId xmlns:p14="http://schemas.microsoft.com/office/powerpoint/2010/main" val="1475827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Becoming a fluent reader is a complex process that requires an integration of both word reading and language comprehension, as shown in the Scarborough reading rope. At a very simple level, comprehension of any written text is affected by the reader’s background knowledge and their ability to connect to and understand the vocabulary and language of the text. Connecting to a text is foundational to understanding it. And more than that, the reader’s flexibility of thinking and reservoir of knowledge help them bring the text to life. A successful reader creates the text in their minds moment by moment, creating an accurate mental model of what they read.</a:t>
            </a:r>
          </a:p>
        </p:txBody>
      </p:sp>
      <p:sp>
        <p:nvSpPr>
          <p:cNvPr id="4" name="Slide Number Placeholder 3"/>
          <p:cNvSpPr>
            <a:spLocks noGrp="1"/>
          </p:cNvSpPr>
          <p:nvPr>
            <p:ph type="sldNum" sz="quarter" idx="10"/>
          </p:nvPr>
        </p:nvSpPr>
        <p:spPr/>
        <p:txBody>
          <a:bodyPr/>
          <a:lstStyle/>
          <a:p>
            <a:fld id="{F0ED56E5-D9C0-4CF3-A537-6641E3C75B29}" type="slidenum">
              <a:rPr lang="en-GB" smtClean="0"/>
              <a:t>5</a:t>
            </a:fld>
            <a:endParaRPr lang="en-GB"/>
          </a:p>
        </p:txBody>
      </p:sp>
    </p:spTree>
    <p:extLst>
      <p:ext uri="{BB962C8B-B14F-4D97-AF65-F5344CB8AC3E}">
        <p14:creationId xmlns:p14="http://schemas.microsoft.com/office/powerpoint/2010/main" val="3880872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Becoming a fluent reader is a complex process that requires an integration of both word reading and language comprehension, as shown in the Scarborough reading rope. At a very simple level, comprehension of any written text is affected by the reader’s background knowledge and their ability to connect to and understand the vocabulary and language of the text. Connecting to a text is foundational to understanding it. And more than that, the reader’s flexibility of thinking and reservoir of knowledge help them bring the text to life. A successful reader creates the text in their minds moment by moment, creating an accurate mental model of what they read.</a:t>
            </a:r>
          </a:p>
        </p:txBody>
      </p:sp>
      <p:sp>
        <p:nvSpPr>
          <p:cNvPr id="4" name="Slide Number Placeholder 3"/>
          <p:cNvSpPr>
            <a:spLocks noGrp="1"/>
          </p:cNvSpPr>
          <p:nvPr>
            <p:ph type="sldNum" sz="quarter" idx="10"/>
          </p:nvPr>
        </p:nvSpPr>
        <p:spPr/>
        <p:txBody>
          <a:bodyPr/>
          <a:lstStyle/>
          <a:p>
            <a:fld id="{F0ED56E5-D9C0-4CF3-A537-6641E3C75B29}" type="slidenum">
              <a:rPr lang="en-GB" smtClean="0"/>
              <a:t>6</a:t>
            </a:fld>
            <a:endParaRPr lang="en-GB"/>
          </a:p>
        </p:txBody>
      </p:sp>
    </p:spTree>
    <p:extLst>
      <p:ext uri="{BB962C8B-B14F-4D97-AF65-F5344CB8AC3E}">
        <p14:creationId xmlns:p14="http://schemas.microsoft.com/office/powerpoint/2010/main" val="2646431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7</a:t>
            </a:fld>
            <a:endParaRPr lang="en-GB"/>
          </a:p>
        </p:txBody>
      </p:sp>
    </p:spTree>
    <p:extLst>
      <p:ext uri="{BB962C8B-B14F-4D97-AF65-F5344CB8AC3E}">
        <p14:creationId xmlns:p14="http://schemas.microsoft.com/office/powerpoint/2010/main" val="1216851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8</a:t>
            </a:fld>
            <a:endParaRPr lang="en-GB"/>
          </a:p>
        </p:txBody>
      </p:sp>
    </p:spTree>
    <p:extLst>
      <p:ext uri="{BB962C8B-B14F-4D97-AF65-F5344CB8AC3E}">
        <p14:creationId xmlns:p14="http://schemas.microsoft.com/office/powerpoint/2010/main" val="1132793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9</a:t>
            </a:fld>
            <a:endParaRPr lang="en-GB"/>
          </a:p>
        </p:txBody>
      </p:sp>
    </p:spTree>
    <p:extLst>
      <p:ext uri="{BB962C8B-B14F-4D97-AF65-F5344CB8AC3E}">
        <p14:creationId xmlns:p14="http://schemas.microsoft.com/office/powerpoint/2010/main" val="1662400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10</a:t>
            </a:fld>
            <a:endParaRPr lang="en-GB"/>
          </a:p>
        </p:txBody>
      </p:sp>
    </p:spTree>
    <p:extLst>
      <p:ext uri="{BB962C8B-B14F-4D97-AF65-F5344CB8AC3E}">
        <p14:creationId xmlns:p14="http://schemas.microsoft.com/office/powerpoint/2010/main" val="3436065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11</a:t>
            </a:fld>
            <a:endParaRPr lang="en-GB"/>
          </a:p>
        </p:txBody>
      </p:sp>
    </p:spTree>
    <p:extLst>
      <p:ext uri="{BB962C8B-B14F-4D97-AF65-F5344CB8AC3E}">
        <p14:creationId xmlns:p14="http://schemas.microsoft.com/office/powerpoint/2010/main" val="842399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12</a:t>
            </a:fld>
            <a:endParaRPr lang="en-GB"/>
          </a:p>
        </p:txBody>
      </p:sp>
    </p:spTree>
    <p:extLst>
      <p:ext uri="{BB962C8B-B14F-4D97-AF65-F5344CB8AC3E}">
        <p14:creationId xmlns:p14="http://schemas.microsoft.com/office/powerpoint/2010/main" val="904411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13</a:t>
            </a:fld>
            <a:endParaRPr lang="en-GB"/>
          </a:p>
        </p:txBody>
      </p:sp>
    </p:spTree>
    <p:extLst>
      <p:ext uri="{BB962C8B-B14F-4D97-AF65-F5344CB8AC3E}">
        <p14:creationId xmlns:p14="http://schemas.microsoft.com/office/powerpoint/2010/main" val="2407313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14</a:t>
            </a:fld>
            <a:endParaRPr lang="en-GB"/>
          </a:p>
        </p:txBody>
      </p:sp>
    </p:spTree>
    <p:extLst>
      <p:ext uri="{BB962C8B-B14F-4D97-AF65-F5344CB8AC3E}">
        <p14:creationId xmlns:p14="http://schemas.microsoft.com/office/powerpoint/2010/main" val="4167118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15</a:t>
            </a:fld>
            <a:endParaRPr lang="en-GB"/>
          </a:p>
        </p:txBody>
      </p:sp>
    </p:spTree>
    <p:extLst>
      <p:ext uri="{BB962C8B-B14F-4D97-AF65-F5344CB8AC3E}">
        <p14:creationId xmlns:p14="http://schemas.microsoft.com/office/powerpoint/2010/main" val="925643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16</a:t>
            </a:fld>
            <a:endParaRPr lang="en-GB"/>
          </a:p>
        </p:txBody>
      </p:sp>
    </p:spTree>
    <p:extLst>
      <p:ext uri="{BB962C8B-B14F-4D97-AF65-F5344CB8AC3E}">
        <p14:creationId xmlns:p14="http://schemas.microsoft.com/office/powerpoint/2010/main" val="3533624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17</a:t>
            </a:fld>
            <a:endParaRPr lang="en-GB"/>
          </a:p>
        </p:txBody>
      </p:sp>
    </p:spTree>
    <p:extLst>
      <p:ext uri="{BB962C8B-B14F-4D97-AF65-F5344CB8AC3E}">
        <p14:creationId xmlns:p14="http://schemas.microsoft.com/office/powerpoint/2010/main" val="3836895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18</a:t>
            </a:fld>
            <a:endParaRPr lang="en-GB"/>
          </a:p>
        </p:txBody>
      </p:sp>
    </p:spTree>
    <p:extLst>
      <p:ext uri="{BB962C8B-B14F-4D97-AF65-F5344CB8AC3E}">
        <p14:creationId xmlns:p14="http://schemas.microsoft.com/office/powerpoint/2010/main" val="2682858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0ED56E5-D9C0-4CF3-A537-6641E3C75B29}" type="slidenum">
              <a:rPr lang="en-GB" smtClean="0"/>
              <a:t>19</a:t>
            </a:fld>
            <a:endParaRPr lang="en-GB"/>
          </a:p>
        </p:txBody>
      </p:sp>
    </p:spTree>
    <p:extLst>
      <p:ext uri="{BB962C8B-B14F-4D97-AF65-F5344CB8AC3E}">
        <p14:creationId xmlns:p14="http://schemas.microsoft.com/office/powerpoint/2010/main" val="967337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20</a:t>
            </a:fld>
            <a:endParaRPr lang="en-GB"/>
          </a:p>
        </p:txBody>
      </p:sp>
    </p:spTree>
    <p:extLst>
      <p:ext uri="{BB962C8B-B14F-4D97-AF65-F5344CB8AC3E}">
        <p14:creationId xmlns:p14="http://schemas.microsoft.com/office/powerpoint/2010/main" val="735642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21</a:t>
            </a:fld>
            <a:endParaRPr lang="en-GB"/>
          </a:p>
        </p:txBody>
      </p:sp>
    </p:spTree>
    <p:extLst>
      <p:ext uri="{BB962C8B-B14F-4D97-AF65-F5344CB8AC3E}">
        <p14:creationId xmlns:p14="http://schemas.microsoft.com/office/powerpoint/2010/main" val="367295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22</a:t>
            </a:fld>
            <a:endParaRPr lang="en-GB"/>
          </a:p>
        </p:txBody>
      </p:sp>
    </p:spTree>
    <p:extLst>
      <p:ext uri="{BB962C8B-B14F-4D97-AF65-F5344CB8AC3E}">
        <p14:creationId xmlns:p14="http://schemas.microsoft.com/office/powerpoint/2010/main" val="3556538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23</a:t>
            </a:fld>
            <a:endParaRPr lang="en-GB"/>
          </a:p>
        </p:txBody>
      </p:sp>
    </p:spTree>
    <p:extLst>
      <p:ext uri="{BB962C8B-B14F-4D97-AF65-F5344CB8AC3E}">
        <p14:creationId xmlns:p14="http://schemas.microsoft.com/office/powerpoint/2010/main" val="157059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ED56E5-D9C0-4CF3-A537-6641E3C75B29}" type="slidenum">
              <a:rPr lang="en-GB" smtClean="0"/>
              <a:t>24</a:t>
            </a:fld>
            <a:endParaRPr lang="en-GB"/>
          </a:p>
        </p:txBody>
      </p:sp>
    </p:spTree>
    <p:extLst>
      <p:ext uri="{BB962C8B-B14F-4D97-AF65-F5344CB8AC3E}">
        <p14:creationId xmlns:p14="http://schemas.microsoft.com/office/powerpoint/2010/main" val="177195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25</a:t>
            </a:fld>
            <a:endParaRPr lang="en-GB"/>
          </a:p>
        </p:txBody>
      </p:sp>
    </p:spTree>
    <p:extLst>
      <p:ext uri="{BB962C8B-B14F-4D97-AF65-F5344CB8AC3E}">
        <p14:creationId xmlns:p14="http://schemas.microsoft.com/office/powerpoint/2010/main" val="20775305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26</a:t>
            </a:fld>
            <a:endParaRPr lang="en-GB"/>
          </a:p>
        </p:txBody>
      </p:sp>
    </p:spTree>
    <p:extLst>
      <p:ext uri="{BB962C8B-B14F-4D97-AF65-F5344CB8AC3E}">
        <p14:creationId xmlns:p14="http://schemas.microsoft.com/office/powerpoint/2010/main" val="28483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27</a:t>
            </a:fld>
            <a:endParaRPr lang="en-GB"/>
          </a:p>
        </p:txBody>
      </p:sp>
    </p:spTree>
    <p:extLst>
      <p:ext uri="{BB962C8B-B14F-4D97-AF65-F5344CB8AC3E}">
        <p14:creationId xmlns:p14="http://schemas.microsoft.com/office/powerpoint/2010/main" val="934988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28</a:t>
            </a:fld>
            <a:endParaRPr lang="en-GB"/>
          </a:p>
        </p:txBody>
      </p:sp>
    </p:spTree>
    <p:extLst>
      <p:ext uri="{BB962C8B-B14F-4D97-AF65-F5344CB8AC3E}">
        <p14:creationId xmlns:p14="http://schemas.microsoft.com/office/powerpoint/2010/main" val="2764801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29</a:t>
            </a:fld>
            <a:endParaRPr lang="en-GB"/>
          </a:p>
        </p:txBody>
      </p:sp>
    </p:spTree>
    <p:extLst>
      <p:ext uri="{BB962C8B-B14F-4D97-AF65-F5344CB8AC3E}">
        <p14:creationId xmlns:p14="http://schemas.microsoft.com/office/powerpoint/2010/main" val="2140320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30</a:t>
            </a:fld>
            <a:endParaRPr lang="en-GB"/>
          </a:p>
        </p:txBody>
      </p:sp>
    </p:spTree>
    <p:extLst>
      <p:ext uri="{BB962C8B-B14F-4D97-AF65-F5344CB8AC3E}">
        <p14:creationId xmlns:p14="http://schemas.microsoft.com/office/powerpoint/2010/main" val="953511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31</a:t>
            </a:fld>
            <a:endParaRPr lang="en-GB"/>
          </a:p>
        </p:txBody>
      </p:sp>
    </p:spTree>
    <p:extLst>
      <p:ext uri="{BB962C8B-B14F-4D97-AF65-F5344CB8AC3E}">
        <p14:creationId xmlns:p14="http://schemas.microsoft.com/office/powerpoint/2010/main" val="3317123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32</a:t>
            </a:fld>
            <a:endParaRPr lang="en-GB"/>
          </a:p>
        </p:txBody>
      </p:sp>
    </p:spTree>
    <p:extLst>
      <p:ext uri="{BB962C8B-B14F-4D97-AF65-F5344CB8AC3E}">
        <p14:creationId xmlns:p14="http://schemas.microsoft.com/office/powerpoint/2010/main" val="4013135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A0F150-8E3B-4AE4-AD01-4E07345148FE}" type="slidenum">
              <a:rPr lang="en-GB" smtClean="0"/>
              <a:t>33</a:t>
            </a:fld>
            <a:endParaRPr lang="en-GB"/>
          </a:p>
        </p:txBody>
      </p:sp>
    </p:spTree>
    <p:extLst>
      <p:ext uri="{BB962C8B-B14F-4D97-AF65-F5344CB8AC3E}">
        <p14:creationId xmlns:p14="http://schemas.microsoft.com/office/powerpoint/2010/main" val="3179771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ADAF0C0-D3C4-4D10-8E9A-C130CB4D2BE2}"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2937046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ADAF0C0-D3C4-4D10-8E9A-C130CB4D2BE2}"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1981859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DAF0C0-D3C4-4D10-8E9A-C130CB4D2BE2}"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2040053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ADAF0C0-D3C4-4D10-8E9A-C130CB4D2BE2}"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953853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ADAF0C0-D3C4-4D10-8E9A-C130CB4D2BE2}" type="datetimeFigureOut">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400689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ADAF0C0-D3C4-4D10-8E9A-C130CB4D2BE2}" type="datetimeFigureOut">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58474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DAF0C0-D3C4-4D10-8E9A-C130CB4D2BE2}" type="datetimeFigureOut">
              <a:rPr lang="en-GB" smtClean="0"/>
              <a:t>07/09/2026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4179627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DAF0C0-D3C4-4D10-8E9A-C130CB4D2BE2}"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19103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ADAF0C0-D3C4-4D10-8E9A-C130CB4D2BE2}"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191446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ADAF0C0-D3C4-4D10-8E9A-C130CB4D2BE2}"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330476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ADAF0C0-D3C4-4D10-8E9A-C130CB4D2BE2}"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0A1FE7-4DCC-4A86-A838-0FF4544F32A3}" type="slidenum">
              <a:rPr lang="en-GB" smtClean="0"/>
              <a:t>‹#›</a:t>
            </a:fld>
            <a:endParaRPr lang="en-GB"/>
          </a:p>
        </p:txBody>
      </p:sp>
    </p:spTree>
    <p:extLst>
      <p:ext uri="{BB962C8B-B14F-4D97-AF65-F5344CB8AC3E}">
        <p14:creationId xmlns:p14="http://schemas.microsoft.com/office/powerpoint/2010/main" val="3141734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183FAB2-4DA8-408E-BFC3-77B39061A906}"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1258684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183FAB2-4DA8-408E-BFC3-77B39061A906}"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3906323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83FAB2-4DA8-408E-BFC3-77B39061A906}"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257184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183FAB2-4DA8-408E-BFC3-77B39061A906}"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4113377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183FAB2-4DA8-408E-BFC3-77B39061A906}" type="datetimeFigureOut">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2835264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183FAB2-4DA8-408E-BFC3-77B39061A906}" type="datetimeFigureOut">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2152654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3FAB2-4DA8-408E-BFC3-77B39061A906}" type="datetimeFigureOut">
              <a:rPr lang="en-GB" smtClean="0"/>
              <a:t>07/09/2026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1552165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83FAB2-4DA8-408E-BFC3-77B39061A906}"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3455054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83FAB2-4DA8-408E-BFC3-77B39061A906}"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11574799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183FAB2-4DA8-408E-BFC3-77B39061A906}"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1973010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183FAB2-4DA8-408E-BFC3-77B39061A906}"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376A05-8C6D-42A3-B53F-862FC45F0AD9}" type="slidenum">
              <a:rPr lang="en-GB" smtClean="0"/>
              <a:t>‹#›</a:t>
            </a:fld>
            <a:endParaRPr lang="en-GB"/>
          </a:p>
        </p:txBody>
      </p:sp>
    </p:spTree>
    <p:extLst>
      <p:ext uri="{BB962C8B-B14F-4D97-AF65-F5344CB8AC3E}">
        <p14:creationId xmlns:p14="http://schemas.microsoft.com/office/powerpoint/2010/main" val="2588964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EAB7D7-3608-4730-B2E2-670834DF882C}"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
        <p:nvSpPr>
          <p:cNvPr id="3" name="Picture Placeholder 2"/>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Tree>
    <p:extLst>
      <p:ext uri="{BB962C8B-B14F-4D97-AF65-F5344CB8AC3E}">
        <p14:creationId xmlns:p14="http://schemas.microsoft.com/office/powerpoint/2010/main" val="2163833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DAF0C0-D3C4-4D10-8E9A-C130CB4D2BE2}" type="datetimeFigureOut">
              <a:rPr lang="en-GB" smtClean="0"/>
              <a:t>07/09/2026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0A1FE7-4DCC-4A86-A838-0FF4544F32A3}" type="slidenum">
              <a:rPr lang="en-GB" smtClean="0"/>
              <a:t>‹#›</a:t>
            </a:fld>
            <a:endParaRPr lang="en-GB"/>
          </a:p>
        </p:txBody>
      </p:sp>
    </p:spTree>
    <p:extLst>
      <p:ext uri="{BB962C8B-B14F-4D97-AF65-F5344CB8AC3E}">
        <p14:creationId xmlns:p14="http://schemas.microsoft.com/office/powerpoint/2010/main" val="1130324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83FAB2-4DA8-408E-BFC3-77B39061A906}" type="datetimeFigureOut">
              <a:rPr lang="en-GB" smtClean="0"/>
              <a:t>07/09/2026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376A05-8C6D-42A3-B53F-862FC45F0AD9}" type="slidenum">
              <a:rPr lang="en-GB" smtClean="0"/>
              <a:t>‹#›</a:t>
            </a:fld>
            <a:endParaRPr lang="en-GB"/>
          </a:p>
        </p:txBody>
      </p:sp>
    </p:spTree>
    <p:extLst>
      <p:ext uri="{BB962C8B-B14F-4D97-AF65-F5344CB8AC3E}">
        <p14:creationId xmlns:p14="http://schemas.microsoft.com/office/powerpoint/2010/main" val="14881069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0" name="TextBox 9"/>
          <p:cNvSpPr txBox="1"/>
          <p:nvPr/>
        </p:nvSpPr>
        <p:spPr>
          <a:xfrm>
            <a:off x="1054643" y="2064692"/>
            <a:ext cx="10810568" cy="3877985"/>
          </a:xfrm>
          <a:prstGeom prst="rect">
            <a:avLst/>
          </a:prstGeom>
          <a:noFill/>
        </p:spPr>
        <p:txBody>
          <a:bodyPr wrap="square" rtlCol="0">
            <a:spAutoFit/>
          </a:bodyPr>
          <a:lstStyle/>
          <a:p>
            <a:pPr algn="ctr"/>
            <a:r>
              <a:rPr lang="en-GB" sz="6600" b="1" dirty="0">
                <a:solidFill>
                  <a:srgbClr val="094E5C"/>
                </a:solidFill>
              </a:rPr>
              <a:t>Little </a:t>
            </a:r>
            <a:r>
              <a:rPr lang="en-GB" sz="6600" b="1" dirty="0" err="1">
                <a:solidFill>
                  <a:srgbClr val="094E5C"/>
                </a:solidFill>
              </a:rPr>
              <a:t>Wandle</a:t>
            </a:r>
            <a:r>
              <a:rPr lang="en-GB" sz="6600" b="1" dirty="0">
                <a:solidFill>
                  <a:srgbClr val="094E5C"/>
                </a:solidFill>
              </a:rPr>
              <a:t> </a:t>
            </a:r>
          </a:p>
          <a:p>
            <a:pPr algn="ctr"/>
            <a:r>
              <a:rPr lang="en-GB" sz="6600" b="1" dirty="0">
                <a:solidFill>
                  <a:srgbClr val="094E5C"/>
                </a:solidFill>
              </a:rPr>
              <a:t>Parent Meeting</a:t>
            </a:r>
          </a:p>
          <a:p>
            <a:pPr algn="ctr"/>
            <a:endParaRPr lang="en-GB" sz="6600" dirty="0">
              <a:solidFill>
                <a:srgbClr val="094E5C"/>
              </a:solidFill>
            </a:endParaRPr>
          </a:p>
          <a:p>
            <a:pPr algn="ctr"/>
            <a:r>
              <a:rPr lang="en-GB" sz="4800" dirty="0" smtClean="0">
                <a:solidFill>
                  <a:srgbClr val="CF141C"/>
                </a:solidFill>
              </a:rPr>
              <a:t>Wednesday</a:t>
            </a:r>
            <a:r>
              <a:rPr lang="en-GB" sz="4800" dirty="0" smtClean="0">
                <a:solidFill>
                  <a:srgbClr val="CF141C"/>
                </a:solidFill>
              </a:rPr>
              <a:t> 9th September 2026</a:t>
            </a:r>
            <a:endParaRPr lang="en-GB" sz="4800" dirty="0">
              <a:solidFill>
                <a:srgbClr val="CF141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Tree>
    <p:extLst>
      <p:ext uri="{BB962C8B-B14F-4D97-AF65-F5344CB8AC3E}">
        <p14:creationId xmlns:p14="http://schemas.microsoft.com/office/powerpoint/2010/main" val="2666038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0" name="TextBox 19"/>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What is Little </a:t>
            </a:r>
            <a:r>
              <a:rPr lang="en-GB" sz="4400" dirty="0" err="1">
                <a:solidFill>
                  <a:srgbClr val="094E5C"/>
                </a:solidFill>
              </a:rPr>
              <a:t>Wandle</a:t>
            </a:r>
            <a:r>
              <a:rPr lang="en-GB" sz="4400" dirty="0">
                <a:solidFill>
                  <a:srgbClr val="094E5C"/>
                </a:solidFill>
              </a:rPr>
              <a:t>?</a:t>
            </a:r>
          </a:p>
        </p:txBody>
      </p:sp>
      <p:sp>
        <p:nvSpPr>
          <p:cNvPr id="2" name="TextBox 1"/>
          <p:cNvSpPr txBox="1"/>
          <p:nvPr/>
        </p:nvSpPr>
        <p:spPr>
          <a:xfrm>
            <a:off x="940065" y="1111781"/>
            <a:ext cx="9304892" cy="5262979"/>
          </a:xfrm>
          <a:prstGeom prst="rect">
            <a:avLst/>
          </a:prstGeom>
          <a:noFill/>
        </p:spPr>
        <p:txBody>
          <a:bodyPr wrap="square" rtlCol="0">
            <a:spAutoFit/>
          </a:bodyPr>
          <a:lstStyle/>
          <a:p>
            <a:pPr marL="342900" indent="-342900">
              <a:buFont typeface="Arial" panose="020B0604020202020204" pitchFamily="34" charset="0"/>
              <a:buChar char="•"/>
            </a:pPr>
            <a:r>
              <a:rPr lang="en-GB" sz="2400" dirty="0"/>
              <a:t>Little Wandle Letters and Sounds Revised is a systematic synthetic phonics programme used in many UK schools.</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It helps children make connections between that sounds of spoken language (phonemes) and the written graphemes (letters and letter combinations).</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It supports children in learning to decode (sound out words) blend them into reading and segment words for spelling.</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The programme is research based, aligned to National Curriculum expectations and includes decodable books, a clear progression of teaching sounds and built in ‘keep up’ sessions for children who need extra support</a:t>
            </a:r>
          </a:p>
        </p:txBody>
      </p:sp>
      <p:pic>
        <p:nvPicPr>
          <p:cNvPr id="3" name="Picture 2"/>
          <p:cNvPicPr>
            <a:picLocks noChangeAspect="1"/>
          </p:cNvPicPr>
          <p:nvPr/>
        </p:nvPicPr>
        <p:blipFill>
          <a:blip r:embed="rId4"/>
          <a:stretch>
            <a:fillRect/>
          </a:stretch>
        </p:blipFill>
        <p:spPr>
          <a:xfrm>
            <a:off x="10258022" y="4325297"/>
            <a:ext cx="1731072" cy="1798429"/>
          </a:xfrm>
          <a:prstGeom prst="rect">
            <a:avLst/>
          </a:prstGeom>
        </p:spPr>
      </p:pic>
    </p:spTree>
    <p:extLst>
      <p:ext uri="{BB962C8B-B14F-4D97-AF65-F5344CB8AC3E}">
        <p14:creationId xmlns:p14="http://schemas.microsoft.com/office/powerpoint/2010/main" val="3744161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0" name="TextBox 19"/>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Why are we doing this?</a:t>
            </a:r>
          </a:p>
        </p:txBody>
      </p:sp>
      <p:pic>
        <p:nvPicPr>
          <p:cNvPr id="2" name="Picture 1"/>
          <p:cNvPicPr>
            <a:picLocks noChangeAspect="1"/>
          </p:cNvPicPr>
          <p:nvPr/>
        </p:nvPicPr>
        <p:blipFill>
          <a:blip r:embed="rId4"/>
          <a:stretch>
            <a:fillRect/>
          </a:stretch>
        </p:blipFill>
        <p:spPr>
          <a:xfrm>
            <a:off x="10392680" y="1161801"/>
            <a:ext cx="1627270" cy="1121458"/>
          </a:xfrm>
          <a:prstGeom prst="rect">
            <a:avLst/>
          </a:prstGeom>
        </p:spPr>
      </p:pic>
      <p:sp>
        <p:nvSpPr>
          <p:cNvPr id="3" name="TextBox 2"/>
          <p:cNvSpPr txBox="1"/>
          <p:nvPr/>
        </p:nvSpPr>
        <p:spPr>
          <a:xfrm>
            <a:off x="1026940" y="1111780"/>
            <a:ext cx="9193691" cy="5847755"/>
          </a:xfrm>
          <a:prstGeom prst="rect">
            <a:avLst/>
          </a:prstGeom>
          <a:noFill/>
        </p:spPr>
        <p:txBody>
          <a:bodyPr wrap="square" rtlCol="0">
            <a:spAutoFit/>
          </a:bodyPr>
          <a:lstStyle/>
          <a:p>
            <a:pPr marL="285750" indent="-285750">
              <a:buFont typeface="Arial" panose="020B0604020202020204" pitchFamily="34" charset="0"/>
              <a:buChar char="•"/>
            </a:pPr>
            <a:r>
              <a:rPr lang="en-GB" sz="2000" dirty="0"/>
              <a:t>As a school we are passionate about phonics.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Fluency - we wanted to increase the children’s fluency in reading.</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Fluency comprises of accuracy, automaticity and expression (prosody) reading with intonation, rhythm and phrasing so it sounds like talking.</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While RWI has served the school well, we are always striving to refine our approach to phonics to ensure a more consistent, fluency-focused approach.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Transitioning to </a:t>
            </a:r>
            <a:r>
              <a:rPr lang="en-GB" sz="2000" b="1" dirty="0"/>
              <a:t>Little </a:t>
            </a:r>
            <a:r>
              <a:rPr lang="en-GB" sz="2000" b="1" dirty="0" err="1"/>
              <a:t>Wandle</a:t>
            </a:r>
            <a:r>
              <a:rPr lang="en-GB" sz="2000" dirty="0"/>
              <a:t> </a:t>
            </a:r>
            <a:r>
              <a:rPr lang="en-GB" sz="2000" dirty="0" smtClean="0"/>
              <a:t>has provided</a:t>
            </a:r>
            <a:r>
              <a:rPr lang="en-GB" sz="2000" dirty="0" smtClean="0"/>
              <a:t> </a:t>
            </a:r>
            <a:r>
              <a:rPr lang="en-GB" sz="2000" dirty="0"/>
              <a:t>a platform to embed greater consistency, address identified gaps, and support stronger long-term reading outcomes for all pupils.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By building fluency now, we are not just teaching your child to read words, we are helping them become confident readers who understand and enjoy what they read.</a:t>
            </a:r>
          </a:p>
          <a:p>
            <a:pPr marL="285750" indent="-285750">
              <a:buFont typeface="Arial" panose="020B0604020202020204" pitchFamily="34" charset="0"/>
              <a:buChar char="•"/>
            </a:pPr>
            <a:endParaRPr lang="en-GB" alt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alt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946458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0" name="TextBox 19"/>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Why are we doing this?</a:t>
            </a:r>
          </a:p>
        </p:txBody>
      </p:sp>
      <p:pic>
        <p:nvPicPr>
          <p:cNvPr id="14" name="Picture 13"/>
          <p:cNvPicPr>
            <a:picLocks noChangeAspect="1"/>
          </p:cNvPicPr>
          <p:nvPr/>
        </p:nvPicPr>
        <p:blipFill>
          <a:blip r:embed="rId4"/>
          <a:stretch>
            <a:fillRect/>
          </a:stretch>
        </p:blipFill>
        <p:spPr>
          <a:xfrm>
            <a:off x="1113478" y="1201672"/>
            <a:ext cx="5012926" cy="3454734"/>
          </a:xfrm>
          <a:prstGeom prst="rect">
            <a:avLst/>
          </a:prstGeom>
        </p:spPr>
      </p:pic>
      <p:sp>
        <p:nvSpPr>
          <p:cNvPr id="3" name="TextBox 2"/>
          <p:cNvSpPr txBox="1"/>
          <p:nvPr/>
        </p:nvSpPr>
        <p:spPr>
          <a:xfrm>
            <a:off x="6196290" y="1201672"/>
            <a:ext cx="5705658" cy="5078313"/>
          </a:xfrm>
          <a:prstGeom prst="rect">
            <a:avLst/>
          </a:prstGeom>
          <a:noFill/>
        </p:spPr>
        <p:txBody>
          <a:bodyPr wrap="square" rtlCol="0">
            <a:spAutoFit/>
          </a:bodyPr>
          <a:lstStyle/>
          <a:p>
            <a:r>
              <a:rPr lang="en-GB" b="1" dirty="0"/>
              <a:t>Little </a:t>
            </a:r>
            <a:r>
              <a:rPr lang="en-GB" b="1" dirty="0" err="1"/>
              <a:t>Wandle</a:t>
            </a:r>
            <a:r>
              <a:rPr lang="en-GB" b="1" dirty="0"/>
              <a:t> approach:</a:t>
            </a:r>
          </a:p>
          <a:p>
            <a:r>
              <a:rPr lang="en-GB" dirty="0"/>
              <a:t>Reduces cognitive overload.</a:t>
            </a:r>
          </a:p>
          <a:p>
            <a:endParaRPr lang="en-GB" dirty="0"/>
          </a:p>
          <a:p>
            <a:r>
              <a:rPr lang="en-GB" dirty="0"/>
              <a:t>Repeated practise.</a:t>
            </a:r>
          </a:p>
          <a:p>
            <a:endParaRPr lang="en-GB" b="1" dirty="0"/>
          </a:p>
          <a:p>
            <a:r>
              <a:rPr lang="en-GB" dirty="0"/>
              <a:t>A structured and consistent teaching framework aligned with </a:t>
            </a:r>
            <a:r>
              <a:rPr lang="en-GB" b="1" dirty="0"/>
              <a:t>fidelity to SSP principles.</a:t>
            </a:r>
          </a:p>
          <a:p>
            <a:endParaRPr lang="en-GB" dirty="0"/>
          </a:p>
          <a:p>
            <a:r>
              <a:rPr lang="en-GB" b="1" dirty="0"/>
              <a:t>Matched decodable texts</a:t>
            </a:r>
            <a:r>
              <a:rPr lang="en-GB" dirty="0"/>
              <a:t> that precisely align with pupils’ taught GPCs.</a:t>
            </a:r>
          </a:p>
          <a:p>
            <a:endParaRPr lang="en-GB" dirty="0"/>
          </a:p>
          <a:p>
            <a:r>
              <a:rPr lang="en-GB" dirty="0"/>
              <a:t>An embedded focus on </a:t>
            </a:r>
            <a:r>
              <a:rPr lang="en-GB" b="1" dirty="0"/>
              <a:t>fluency, prosody, and automaticity.</a:t>
            </a:r>
          </a:p>
          <a:p>
            <a:endParaRPr lang="en-GB" dirty="0"/>
          </a:p>
          <a:p>
            <a:r>
              <a:rPr lang="en-GB" dirty="0"/>
              <a:t>Comprehensive </a:t>
            </a:r>
            <a:r>
              <a:rPr lang="en-GB" b="1" dirty="0"/>
              <a:t>staff training and support</a:t>
            </a:r>
            <a:r>
              <a:rPr lang="en-GB" dirty="0"/>
              <a:t>, ensuring high-quality delivery across all year groups</a:t>
            </a:r>
          </a:p>
          <a:p>
            <a:endParaRPr lang="en-GB" dirty="0"/>
          </a:p>
          <a:p>
            <a:r>
              <a:rPr lang="en-GB" dirty="0"/>
              <a:t>Whole class teaching.</a:t>
            </a:r>
          </a:p>
          <a:p>
            <a:endParaRPr lang="en-GB" dirty="0"/>
          </a:p>
        </p:txBody>
      </p:sp>
    </p:spTree>
    <p:extLst>
      <p:ext uri="{BB962C8B-B14F-4D97-AF65-F5344CB8AC3E}">
        <p14:creationId xmlns:p14="http://schemas.microsoft.com/office/powerpoint/2010/main" val="2617507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0" name="TextBox 19"/>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Why are we doing this?</a:t>
            </a:r>
          </a:p>
        </p:txBody>
      </p:sp>
      <p:pic>
        <p:nvPicPr>
          <p:cNvPr id="2" name="Picture 1"/>
          <p:cNvPicPr>
            <a:picLocks noChangeAspect="1"/>
          </p:cNvPicPr>
          <p:nvPr/>
        </p:nvPicPr>
        <p:blipFill>
          <a:blip r:embed="rId4"/>
          <a:stretch>
            <a:fillRect/>
          </a:stretch>
        </p:blipFill>
        <p:spPr>
          <a:xfrm>
            <a:off x="2082296" y="1271154"/>
            <a:ext cx="8755262" cy="4789505"/>
          </a:xfrm>
          <a:prstGeom prst="rect">
            <a:avLst/>
          </a:prstGeom>
        </p:spPr>
      </p:pic>
    </p:spTree>
    <p:extLst>
      <p:ext uri="{BB962C8B-B14F-4D97-AF65-F5344CB8AC3E}">
        <p14:creationId xmlns:p14="http://schemas.microsoft.com/office/powerpoint/2010/main" val="270066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0" name="TextBox 19"/>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Why are we doing this?</a:t>
            </a:r>
          </a:p>
        </p:txBody>
      </p:sp>
      <p:pic>
        <p:nvPicPr>
          <p:cNvPr id="8" name="Picture 7"/>
          <p:cNvPicPr>
            <a:picLocks noChangeAspect="1"/>
          </p:cNvPicPr>
          <p:nvPr/>
        </p:nvPicPr>
        <p:blipFill>
          <a:blip r:embed="rId4"/>
          <a:stretch>
            <a:fillRect/>
          </a:stretch>
        </p:blipFill>
        <p:spPr>
          <a:xfrm>
            <a:off x="3263300" y="1093681"/>
            <a:ext cx="6393254" cy="5021947"/>
          </a:xfrm>
          <a:prstGeom prst="rect">
            <a:avLst/>
          </a:prstGeom>
        </p:spPr>
      </p:pic>
    </p:spTree>
    <p:extLst>
      <p:ext uri="{BB962C8B-B14F-4D97-AF65-F5344CB8AC3E}">
        <p14:creationId xmlns:p14="http://schemas.microsoft.com/office/powerpoint/2010/main" val="3024507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Terminology</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893173" y="997375"/>
            <a:ext cx="11285762" cy="6432530"/>
          </a:xfrm>
          <a:prstGeom prst="rect">
            <a:avLst/>
          </a:prstGeom>
          <a:noFill/>
        </p:spPr>
        <p:txBody>
          <a:bodyPr wrap="square" rtlCol="0">
            <a:spAutoFit/>
          </a:bodyPr>
          <a:lstStyle/>
          <a:p>
            <a:pPr algn="just"/>
            <a:r>
              <a:rPr lang="en-GB" sz="2000" b="1" dirty="0"/>
              <a:t>Orthographic store - </a:t>
            </a:r>
            <a:r>
              <a:rPr lang="en-GB" sz="2000" dirty="0"/>
              <a:t>Children learn to read by first sounding and blending words, and then reading them ‘straight off’, without overt sounding and blending. Once this has been practised sufficiently, recognition of these words becomes automatic and they are held as an orthographic store in a highly specialised area of the brain that expert neurologist Stanislas Dehaene calls ‘the brain’s letterbox’. This orthographic store, and the instantaneous recall it enables, is the basis of fluent reading.</a:t>
            </a:r>
          </a:p>
          <a:p>
            <a:pPr algn="just"/>
            <a:r>
              <a:rPr lang="en-GB" sz="2000" dirty="0"/>
              <a:t> </a:t>
            </a:r>
          </a:p>
          <a:p>
            <a:pPr algn="just"/>
            <a:r>
              <a:rPr lang="en-GB" sz="2000" b="1" dirty="0"/>
              <a:t>Phoneme - </a:t>
            </a:r>
            <a:r>
              <a:rPr lang="en-GB" sz="2000" dirty="0"/>
              <a:t>the smallest unit of sounds that can be identified in words, we sometimes simple call this a sound but we will be using the term phoneme.</a:t>
            </a:r>
          </a:p>
          <a:p>
            <a:pPr marL="285750" indent="-285750" algn="just">
              <a:buFont typeface="Arial" panose="020B0604020202020204" pitchFamily="34" charset="0"/>
              <a:buChar char="•"/>
            </a:pPr>
            <a:endParaRPr lang="en-GB" sz="2000" b="1" dirty="0"/>
          </a:p>
          <a:p>
            <a:pPr lvl="0" algn="just" eaLnBrk="0" fontAlgn="base" hangingPunct="0">
              <a:spcBef>
                <a:spcPct val="0"/>
              </a:spcBef>
              <a:spcAft>
                <a:spcPct val="0"/>
              </a:spcAft>
            </a:pPr>
            <a:r>
              <a:rPr lang="en-GB" sz="2000" b="1" dirty="0"/>
              <a:t>Grapheme - </a:t>
            </a:r>
            <a:r>
              <a:rPr lang="en-GB" sz="2000" dirty="0"/>
              <a:t>a letter of group of letter used to represent a particular phoneme when writing.</a:t>
            </a:r>
          </a:p>
          <a:p>
            <a:pPr lvl="0" algn="just" eaLnBrk="0" fontAlgn="base" hangingPunct="0">
              <a:spcBef>
                <a:spcPct val="0"/>
              </a:spcBef>
              <a:spcAft>
                <a:spcPct val="0"/>
              </a:spcAft>
              <a:buFontTx/>
              <a:buChar char="•"/>
            </a:pPr>
            <a:endParaRPr lang="en-GB" sz="2000" b="1" dirty="0"/>
          </a:p>
          <a:p>
            <a:pPr lvl="0" algn="just" eaLnBrk="0" fontAlgn="base" hangingPunct="0">
              <a:spcBef>
                <a:spcPct val="0"/>
              </a:spcBef>
              <a:spcAft>
                <a:spcPct val="0"/>
              </a:spcAft>
            </a:pPr>
            <a:r>
              <a:rPr lang="en-GB" sz="2000" b="1" dirty="0"/>
              <a:t>GPC - </a:t>
            </a:r>
            <a:r>
              <a:rPr lang="en-GB" sz="2000" dirty="0"/>
              <a:t>this stands for grapheme -phoneme correspondence. Written English is very complex and does not have one to one grapheme- phoneme correspondence. The same phoneme can be represented by different graphemes in different words and the same grapheme can represent different phonemes in different words. To ensure learning is synthetic and to avoid cognitive overload the programme teaches one fairly common grapheme representation of each phoneme first. Alternative spellings of the same phoneme and alternative pronunciation of the same grapheme are usually taught later.</a:t>
            </a:r>
          </a:p>
          <a:p>
            <a:pPr lvl="0" eaLnBrk="0" fontAlgn="base" hangingPunct="0">
              <a:spcBef>
                <a:spcPct val="0"/>
              </a:spcBef>
              <a:spcAft>
                <a:spcPct val="0"/>
              </a:spcAft>
            </a:pPr>
            <a:endParaRPr lang="en-US" altLang="en-US" dirty="0"/>
          </a:p>
          <a:p>
            <a:pPr lvl="0" eaLnBrk="0" fontAlgn="base" hangingPunct="0">
              <a:spcBef>
                <a:spcPct val="0"/>
              </a:spcBef>
              <a:spcAft>
                <a:spcPct val="0"/>
              </a:spcAft>
            </a:pPr>
            <a:endParaRPr lang="en-US" altLang="en-US" dirty="0"/>
          </a:p>
          <a:p>
            <a:pPr marL="285750" indent="-285750">
              <a:buFont typeface="Arial" panose="020B0604020202020204" pitchFamily="34" charset="0"/>
              <a:buChar char="•"/>
            </a:pPr>
            <a:endParaRPr lang="en-US" altLang="en-US" dirty="0">
              <a:latin typeface="Arial" panose="020B0604020202020204" pitchFamily="34" charset="0"/>
            </a:endParaRPr>
          </a:p>
          <a:p>
            <a:pPr marL="285750" indent="-285750">
              <a:buFont typeface="Arial" panose="020B0604020202020204" pitchFamily="34" charset="0"/>
              <a:buChar char="•"/>
            </a:pPr>
            <a:endParaRPr lang="en-GB" dirty="0"/>
          </a:p>
        </p:txBody>
      </p:sp>
      <p:sp>
        <p:nvSpPr>
          <p:cNvPr id="15" name="Rectangle 5"/>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1513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Grow the code</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041009" y="1322363"/>
            <a:ext cx="5807660" cy="3200876"/>
          </a:xfrm>
          <a:prstGeom prst="rect">
            <a:avLst/>
          </a:prstGeom>
          <a:noFill/>
        </p:spPr>
        <p:txBody>
          <a:bodyPr wrap="square" rtlCol="0">
            <a:spAutoFit/>
          </a:bodyPr>
          <a:lstStyle/>
          <a:p>
            <a:pPr eaLnBrk="0" fontAlgn="base" hangingPunct="0">
              <a:spcBef>
                <a:spcPct val="0"/>
              </a:spcBef>
              <a:spcAft>
                <a:spcPct val="0"/>
              </a:spcAft>
            </a:pPr>
            <a:r>
              <a:rPr lang="en-GB" sz="2800" dirty="0">
                <a:latin typeface="Calibri" panose="020F0502020204030204" pitchFamily="34" charset="0"/>
                <a:cs typeface="Calibri" panose="020F0502020204030204" pitchFamily="34" charset="0"/>
              </a:rPr>
              <a:t>26 letters, 44 sounds, 150+ graphemes</a:t>
            </a:r>
          </a:p>
          <a:p>
            <a:pPr eaLnBrk="0" fontAlgn="base" hangingPunct="0">
              <a:spcBef>
                <a:spcPct val="0"/>
              </a:spcBef>
              <a:spcAft>
                <a:spcPct val="0"/>
              </a:spcAft>
            </a:pPr>
            <a:r>
              <a:rPr lang="en-GB" sz="2800" dirty="0">
                <a:latin typeface="Calibri" panose="020F0502020204030204" pitchFamily="34" charset="0"/>
                <a:cs typeface="Calibri" panose="020F0502020204030204" pitchFamily="34" charset="0"/>
              </a:rPr>
              <a:t>To teach additional GPCs so that the range of words children can read continually extends.</a:t>
            </a:r>
          </a:p>
          <a:p>
            <a:pPr eaLnBrk="0" fontAlgn="base" hangingPunct="0">
              <a:spcBef>
                <a:spcPct val="0"/>
              </a:spcBef>
              <a:spcAft>
                <a:spcPct val="0"/>
              </a:spcAft>
            </a:pPr>
            <a:endParaRPr lang="en-GB" dirty="0">
              <a:latin typeface="Calibri" panose="020F0502020204030204" pitchFamily="34" charset="0"/>
              <a:cs typeface="Calibri" panose="020F0502020204030204" pitchFamily="34" charset="0"/>
            </a:endParaRPr>
          </a:p>
          <a:p>
            <a:pPr lvl="0" eaLnBrk="0" fontAlgn="base" hangingPunct="0">
              <a:spcBef>
                <a:spcPct val="0"/>
              </a:spcBef>
              <a:spcAft>
                <a:spcPct val="0"/>
              </a:spcAft>
            </a:pPr>
            <a:endParaRPr lang="en-US" altLang="en-US" dirty="0"/>
          </a:p>
          <a:p>
            <a:pPr lvl="0" eaLnBrk="0" fontAlgn="base" hangingPunct="0">
              <a:spcBef>
                <a:spcPct val="0"/>
              </a:spcBef>
              <a:spcAft>
                <a:spcPct val="0"/>
              </a:spcAft>
            </a:pPr>
            <a:endParaRPr lang="en-US" altLang="en-US" dirty="0"/>
          </a:p>
          <a:p>
            <a:pPr marL="285750" indent="-285750">
              <a:buFont typeface="Arial" panose="020B0604020202020204" pitchFamily="34" charset="0"/>
              <a:buChar char="•"/>
            </a:pPr>
            <a:endParaRPr lang="en-US" altLang="en-US" dirty="0">
              <a:latin typeface="Arial" panose="020B0604020202020204" pitchFamily="34" charset="0"/>
            </a:endParaRPr>
          </a:p>
          <a:p>
            <a:pPr marL="285750" indent="-285750">
              <a:buFont typeface="Arial" panose="020B0604020202020204" pitchFamily="34" charset="0"/>
              <a:buChar char="•"/>
            </a:pPr>
            <a:endParaRPr lang="en-GB" dirty="0"/>
          </a:p>
        </p:txBody>
      </p:sp>
      <p:sp>
        <p:nvSpPr>
          <p:cNvPr id="15" name="Rectangle 5"/>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Picture 2"/>
          <p:cNvPicPr>
            <a:picLocks noChangeAspect="1"/>
          </p:cNvPicPr>
          <p:nvPr/>
        </p:nvPicPr>
        <p:blipFill>
          <a:blip r:embed="rId4"/>
          <a:stretch>
            <a:fillRect/>
          </a:stretch>
        </p:blipFill>
        <p:spPr>
          <a:xfrm>
            <a:off x="7061982" y="1084311"/>
            <a:ext cx="4916705" cy="5251745"/>
          </a:xfrm>
          <a:prstGeom prst="rect">
            <a:avLst/>
          </a:prstGeom>
        </p:spPr>
      </p:pic>
    </p:spTree>
    <p:extLst>
      <p:ext uri="{BB962C8B-B14F-4D97-AF65-F5344CB8AC3E}">
        <p14:creationId xmlns:p14="http://schemas.microsoft.com/office/powerpoint/2010/main" val="271518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Terminology</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823286" y="1028343"/>
            <a:ext cx="11272700" cy="5370701"/>
          </a:xfrm>
          <a:prstGeom prst="rect">
            <a:avLst/>
          </a:prstGeom>
          <a:noFill/>
        </p:spPr>
        <p:txBody>
          <a:bodyPr wrap="square" rtlCol="0">
            <a:spAutoFit/>
          </a:bodyPr>
          <a:lstStyle/>
          <a:p>
            <a:pPr lvl="0" eaLnBrk="0" fontAlgn="base" hangingPunct="0">
              <a:spcBef>
                <a:spcPct val="0"/>
              </a:spcBef>
              <a:spcAft>
                <a:spcPct val="0"/>
              </a:spcAft>
            </a:pPr>
            <a:r>
              <a:rPr lang="en-GB" b="1" dirty="0"/>
              <a:t>Diagraph - </a:t>
            </a:r>
            <a:r>
              <a:rPr lang="en-GB" dirty="0"/>
              <a:t>a grapheme using two letters to represent one phoneme. With children we use the mantra ‘two letters one sound</a:t>
            </a:r>
            <a:r>
              <a:rPr lang="en-GB" b="1" dirty="0"/>
              <a:t>’.</a:t>
            </a:r>
          </a:p>
          <a:p>
            <a:pPr lvl="0" eaLnBrk="0" fontAlgn="base" hangingPunct="0">
              <a:spcBef>
                <a:spcPct val="0"/>
              </a:spcBef>
              <a:spcAft>
                <a:spcPct val="0"/>
              </a:spcAft>
            </a:pPr>
            <a:endParaRPr lang="en-GB" sz="1200" b="1" dirty="0"/>
          </a:p>
          <a:p>
            <a:pPr lvl="0" eaLnBrk="0" fontAlgn="base" hangingPunct="0">
              <a:spcBef>
                <a:spcPct val="0"/>
              </a:spcBef>
              <a:spcAft>
                <a:spcPct val="0"/>
              </a:spcAft>
            </a:pPr>
            <a:r>
              <a:rPr lang="en-GB" b="1" dirty="0"/>
              <a:t>Trigraph - </a:t>
            </a:r>
            <a:r>
              <a:rPr lang="en-GB" dirty="0"/>
              <a:t>a grapheme using three letters to represent one phoneme. With the children we use the mantra ‘three letters one sound’.</a:t>
            </a:r>
          </a:p>
          <a:p>
            <a:pPr lvl="0" eaLnBrk="0" fontAlgn="base" hangingPunct="0">
              <a:spcBef>
                <a:spcPct val="0"/>
              </a:spcBef>
              <a:spcAft>
                <a:spcPct val="0"/>
              </a:spcAft>
            </a:pPr>
            <a:endParaRPr lang="en-GB" sz="1400" dirty="0"/>
          </a:p>
          <a:p>
            <a:pPr lvl="0" eaLnBrk="0" fontAlgn="base" hangingPunct="0">
              <a:spcBef>
                <a:spcPct val="0"/>
              </a:spcBef>
              <a:spcAft>
                <a:spcPct val="0"/>
              </a:spcAft>
            </a:pPr>
            <a:r>
              <a:rPr lang="en-GB" b="1" dirty="0"/>
              <a:t>Split vowel diagraph </a:t>
            </a:r>
            <a:r>
              <a:rPr lang="en-GB" dirty="0"/>
              <a:t>- a diagraph representing a vowel sound where its two letters are split by an intervening consonant. ‘take’.</a:t>
            </a:r>
          </a:p>
          <a:p>
            <a:pPr lvl="0" eaLnBrk="0" fontAlgn="base" hangingPunct="0">
              <a:spcBef>
                <a:spcPct val="0"/>
              </a:spcBef>
              <a:spcAft>
                <a:spcPct val="0"/>
              </a:spcAft>
            </a:pPr>
            <a:endParaRPr lang="en-GB" sz="1100" dirty="0"/>
          </a:p>
          <a:p>
            <a:pPr lvl="0" eaLnBrk="0" fontAlgn="base" hangingPunct="0">
              <a:spcBef>
                <a:spcPct val="0"/>
              </a:spcBef>
              <a:spcAft>
                <a:spcPct val="0"/>
              </a:spcAft>
            </a:pPr>
            <a:r>
              <a:rPr lang="en-GB" b="1" dirty="0"/>
              <a:t>Blending </a:t>
            </a:r>
            <a:r>
              <a:rPr lang="en-US" altLang="en-US" dirty="0"/>
              <a:t>is when a child listens to separate sounds (phonemes) spoken out loud and then merges them together to say the whole word.  Example: An adult says </a:t>
            </a:r>
            <a:r>
              <a:rPr lang="en-US" altLang="en-US" b="1" dirty="0"/>
              <a:t>c-a-t</a:t>
            </a:r>
            <a:r>
              <a:rPr lang="en-US" altLang="en-US" dirty="0"/>
              <a:t>, and the child puts the sounds together to say </a:t>
            </a:r>
            <a:r>
              <a:rPr lang="en-US" altLang="en-US" b="1" dirty="0"/>
              <a:t>cat</a:t>
            </a:r>
            <a:r>
              <a:rPr lang="en-US" altLang="en-US" dirty="0"/>
              <a:t>. It’s like “sound talk” → hearing the parts, then saying the whole. Once children are more confident they will begin to blend in their head.</a:t>
            </a:r>
          </a:p>
          <a:p>
            <a:pPr lvl="0" eaLnBrk="0" fontAlgn="base" hangingPunct="0">
              <a:spcBef>
                <a:spcPct val="0"/>
              </a:spcBef>
              <a:spcAft>
                <a:spcPct val="0"/>
              </a:spcAft>
              <a:buFontTx/>
              <a:buChar char="•"/>
            </a:pPr>
            <a:endParaRPr lang="en-US" altLang="en-US" dirty="0"/>
          </a:p>
          <a:p>
            <a:pPr lvl="0" eaLnBrk="0" fontAlgn="base" hangingPunct="0">
              <a:spcBef>
                <a:spcPct val="0"/>
              </a:spcBef>
              <a:spcAft>
                <a:spcPct val="0"/>
              </a:spcAft>
            </a:pPr>
            <a:r>
              <a:rPr lang="en-US" altLang="en-US" b="1" dirty="0"/>
              <a:t>Chunk it up - </a:t>
            </a:r>
            <a:r>
              <a:rPr lang="en-US" altLang="en-US" dirty="0"/>
              <a:t>to break up a longer word and read it one part at a time.</a:t>
            </a:r>
          </a:p>
          <a:p>
            <a:pPr lvl="0" eaLnBrk="0" fontAlgn="base" hangingPunct="0">
              <a:spcBef>
                <a:spcPct val="0"/>
              </a:spcBef>
              <a:spcAft>
                <a:spcPct val="0"/>
              </a:spcAft>
            </a:pPr>
            <a:endParaRPr lang="en-US" altLang="en-US" b="1" dirty="0"/>
          </a:p>
          <a:p>
            <a:pPr lvl="0" eaLnBrk="0" fontAlgn="base" hangingPunct="0">
              <a:spcBef>
                <a:spcPct val="0"/>
              </a:spcBef>
              <a:spcAft>
                <a:spcPct val="0"/>
              </a:spcAft>
            </a:pPr>
            <a:r>
              <a:rPr lang="en-US" altLang="en-US" b="1" dirty="0"/>
              <a:t>Segment -</a:t>
            </a:r>
            <a:r>
              <a:rPr lang="en-US" altLang="en-US" dirty="0"/>
              <a:t> to identify each of the sounds in a word, an important stage of writing a word but needs to be practice orally first.</a:t>
            </a:r>
          </a:p>
          <a:p>
            <a:pPr lvl="0" eaLnBrk="0" fontAlgn="base" hangingPunct="0">
              <a:spcBef>
                <a:spcPct val="0"/>
              </a:spcBef>
              <a:spcAft>
                <a:spcPct val="0"/>
              </a:spcAft>
            </a:pPr>
            <a:endParaRPr lang="en-US" altLang="en-US" b="1" dirty="0"/>
          </a:p>
          <a:p>
            <a:pPr lvl="0" eaLnBrk="0" fontAlgn="base" hangingPunct="0">
              <a:spcBef>
                <a:spcPct val="0"/>
              </a:spcBef>
              <a:spcAft>
                <a:spcPct val="0"/>
              </a:spcAft>
            </a:pPr>
            <a:r>
              <a:rPr lang="en-US" altLang="en-US" b="1" dirty="0"/>
              <a:t>Tricky word - </a:t>
            </a:r>
            <a:r>
              <a:rPr lang="en-US" altLang="en-US" dirty="0"/>
              <a:t>cannot be sounded out by children using the GPC’s they have been taught up to that point e.g. ‘was’</a:t>
            </a:r>
          </a:p>
          <a:p>
            <a:endParaRPr lang="en-GB" dirty="0"/>
          </a:p>
        </p:txBody>
      </p:sp>
    </p:spTree>
    <p:extLst>
      <p:ext uri="{BB962C8B-B14F-4D97-AF65-F5344CB8AC3E}">
        <p14:creationId xmlns:p14="http://schemas.microsoft.com/office/powerpoint/2010/main" val="45714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Phonic Phases</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223889" y="1350498"/>
            <a:ext cx="10199077" cy="369332"/>
          </a:xfrm>
          <a:prstGeom prst="rect">
            <a:avLst/>
          </a:prstGeom>
          <a:noFill/>
        </p:spPr>
        <p:txBody>
          <a:bodyPr wrap="square" rtlCol="0">
            <a:spAutoFit/>
          </a:bodyPr>
          <a:lstStyle/>
          <a:p>
            <a:endParaRPr lang="en-GB" dirty="0"/>
          </a:p>
        </p:txBody>
      </p:sp>
      <p:pic>
        <p:nvPicPr>
          <p:cNvPr id="3" name="Picture 2"/>
          <p:cNvPicPr>
            <a:picLocks noChangeAspect="1"/>
          </p:cNvPicPr>
          <p:nvPr/>
        </p:nvPicPr>
        <p:blipFill>
          <a:blip r:embed="rId4"/>
          <a:stretch>
            <a:fillRect/>
          </a:stretch>
        </p:blipFill>
        <p:spPr>
          <a:xfrm>
            <a:off x="823286" y="1015475"/>
            <a:ext cx="6473590" cy="4191674"/>
          </a:xfrm>
          <a:prstGeom prst="rect">
            <a:avLst/>
          </a:prstGeom>
        </p:spPr>
      </p:pic>
      <p:pic>
        <p:nvPicPr>
          <p:cNvPr id="9" name="Picture 8"/>
          <p:cNvPicPr>
            <a:picLocks noChangeAspect="1"/>
          </p:cNvPicPr>
          <p:nvPr/>
        </p:nvPicPr>
        <p:blipFill>
          <a:blip r:embed="rId5"/>
          <a:stretch>
            <a:fillRect/>
          </a:stretch>
        </p:blipFill>
        <p:spPr>
          <a:xfrm>
            <a:off x="5989609" y="3844550"/>
            <a:ext cx="6106377" cy="2448267"/>
          </a:xfrm>
          <a:prstGeom prst="rect">
            <a:avLst/>
          </a:prstGeom>
        </p:spPr>
      </p:pic>
    </p:spTree>
    <p:extLst>
      <p:ext uri="{BB962C8B-B14F-4D97-AF65-F5344CB8AC3E}">
        <p14:creationId xmlns:p14="http://schemas.microsoft.com/office/powerpoint/2010/main" val="157677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Phonic Phases</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223889" y="1350498"/>
            <a:ext cx="10199077" cy="369332"/>
          </a:xfrm>
          <a:prstGeom prst="rect">
            <a:avLst/>
          </a:prstGeom>
          <a:noFill/>
        </p:spPr>
        <p:txBody>
          <a:bodyPr wrap="square" rtlCol="0">
            <a:spAutoFit/>
          </a:bodyPr>
          <a:lstStyle/>
          <a:p>
            <a:endParaRPr lang="en-GB" dirty="0"/>
          </a:p>
        </p:txBody>
      </p:sp>
      <p:pic>
        <p:nvPicPr>
          <p:cNvPr id="10" name="Picture 9"/>
          <p:cNvPicPr>
            <a:picLocks noChangeAspect="1"/>
          </p:cNvPicPr>
          <p:nvPr/>
        </p:nvPicPr>
        <p:blipFill>
          <a:blip r:embed="rId4"/>
          <a:stretch>
            <a:fillRect/>
          </a:stretch>
        </p:blipFill>
        <p:spPr>
          <a:xfrm>
            <a:off x="2746879" y="1165053"/>
            <a:ext cx="7153096" cy="5001707"/>
          </a:xfrm>
          <a:prstGeom prst="rect">
            <a:avLst/>
          </a:prstGeom>
        </p:spPr>
      </p:pic>
    </p:spTree>
    <p:extLst>
      <p:ext uri="{BB962C8B-B14F-4D97-AF65-F5344CB8AC3E}">
        <p14:creationId xmlns:p14="http://schemas.microsoft.com/office/powerpoint/2010/main" val="1406646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Phonic Phases</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223889" y="1350498"/>
            <a:ext cx="10199077" cy="369332"/>
          </a:xfrm>
          <a:prstGeom prst="rect">
            <a:avLst/>
          </a:prstGeom>
          <a:noFill/>
        </p:spPr>
        <p:txBody>
          <a:bodyPr wrap="square" rtlCol="0">
            <a:spAutoFit/>
          </a:bodyPr>
          <a:lstStyle/>
          <a:p>
            <a:endParaRPr lang="en-GB" dirty="0"/>
          </a:p>
        </p:txBody>
      </p:sp>
      <p:pic>
        <p:nvPicPr>
          <p:cNvPr id="14" name="Picture 13"/>
          <p:cNvPicPr>
            <a:picLocks noChangeAspect="1"/>
          </p:cNvPicPr>
          <p:nvPr/>
        </p:nvPicPr>
        <p:blipFill>
          <a:blip r:embed="rId4"/>
          <a:stretch>
            <a:fillRect/>
          </a:stretch>
        </p:blipFill>
        <p:spPr>
          <a:xfrm>
            <a:off x="970132" y="1093681"/>
            <a:ext cx="5501005" cy="4881293"/>
          </a:xfrm>
          <a:prstGeom prst="rect">
            <a:avLst/>
          </a:prstGeom>
        </p:spPr>
      </p:pic>
      <p:pic>
        <p:nvPicPr>
          <p:cNvPr id="3" name="Picture 2"/>
          <p:cNvPicPr>
            <a:picLocks noChangeAspect="1"/>
          </p:cNvPicPr>
          <p:nvPr/>
        </p:nvPicPr>
        <p:blipFill>
          <a:blip r:embed="rId5"/>
          <a:stretch>
            <a:fillRect/>
          </a:stretch>
        </p:blipFill>
        <p:spPr>
          <a:xfrm>
            <a:off x="6451408" y="2011727"/>
            <a:ext cx="5760322" cy="1962307"/>
          </a:xfrm>
          <a:prstGeom prst="rect">
            <a:avLst/>
          </a:prstGeom>
        </p:spPr>
      </p:pic>
    </p:spTree>
    <p:extLst>
      <p:ext uri="{BB962C8B-B14F-4D97-AF65-F5344CB8AC3E}">
        <p14:creationId xmlns:p14="http://schemas.microsoft.com/office/powerpoint/2010/main" val="1227099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Practice makes permanent</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223889" y="1350498"/>
            <a:ext cx="10199077" cy="369332"/>
          </a:xfrm>
          <a:prstGeom prst="rect">
            <a:avLst/>
          </a:prstGeom>
          <a:noFill/>
        </p:spPr>
        <p:txBody>
          <a:bodyPr wrap="square" rtlCol="0">
            <a:spAutoFit/>
          </a:bodyPr>
          <a:lstStyle/>
          <a:p>
            <a:endParaRPr lang="en-GB" dirty="0"/>
          </a:p>
        </p:txBody>
      </p:sp>
      <p:pic>
        <p:nvPicPr>
          <p:cNvPr id="9" name="Picture 8"/>
          <p:cNvPicPr>
            <a:picLocks noChangeAspect="1"/>
          </p:cNvPicPr>
          <p:nvPr/>
        </p:nvPicPr>
        <p:blipFill>
          <a:blip r:embed="rId4"/>
          <a:stretch>
            <a:fillRect/>
          </a:stretch>
        </p:blipFill>
        <p:spPr>
          <a:xfrm>
            <a:off x="1049056" y="1111780"/>
            <a:ext cx="5373060" cy="2911579"/>
          </a:xfrm>
          <a:prstGeom prst="rect">
            <a:avLst/>
          </a:prstGeom>
        </p:spPr>
      </p:pic>
      <p:sp>
        <p:nvSpPr>
          <p:cNvPr id="10" name="TextBox 9"/>
          <p:cNvSpPr txBox="1"/>
          <p:nvPr/>
        </p:nvSpPr>
        <p:spPr>
          <a:xfrm>
            <a:off x="6422116" y="1057678"/>
            <a:ext cx="5478353" cy="5632311"/>
          </a:xfrm>
          <a:prstGeom prst="rect">
            <a:avLst/>
          </a:prstGeom>
          <a:noFill/>
        </p:spPr>
        <p:txBody>
          <a:bodyPr wrap="square" rtlCol="0">
            <a:spAutoFit/>
          </a:bodyPr>
          <a:lstStyle/>
          <a:p>
            <a:pPr marL="171450" indent="-171450">
              <a:buFont typeface="Arial"/>
              <a:buChar char="•"/>
            </a:pPr>
            <a:r>
              <a:rPr lang="en-US" dirty="0">
                <a:cs typeface="Calibri"/>
              </a:rPr>
              <a:t>Reducing cognitive overload.</a:t>
            </a:r>
          </a:p>
          <a:p>
            <a:pPr marL="171450" indent="-171450">
              <a:buFont typeface="Arial"/>
              <a:buChar char="•"/>
            </a:pPr>
            <a:r>
              <a:rPr lang="en-US" dirty="0">
                <a:cs typeface="Calibri"/>
              </a:rPr>
              <a:t>Orthographic store.</a:t>
            </a:r>
          </a:p>
          <a:p>
            <a:pPr marL="171450" indent="-171450">
              <a:buFont typeface="Arial"/>
              <a:buChar char="•"/>
            </a:pPr>
            <a:r>
              <a:rPr lang="en-US" dirty="0">
                <a:cs typeface="Calibri"/>
              </a:rPr>
              <a:t>There are specific resources for the Little </a:t>
            </a:r>
            <a:r>
              <a:rPr lang="en-US" dirty="0" err="1">
                <a:cs typeface="Calibri"/>
              </a:rPr>
              <a:t>Wandle</a:t>
            </a:r>
            <a:r>
              <a:rPr lang="en-US" dirty="0">
                <a:cs typeface="Calibri"/>
              </a:rPr>
              <a:t> </a:t>
            </a:r>
            <a:r>
              <a:rPr lang="en-US" dirty="0" err="1">
                <a:cs typeface="Calibri"/>
              </a:rPr>
              <a:t>programme</a:t>
            </a:r>
            <a:r>
              <a:rPr lang="en-US" dirty="0">
                <a:cs typeface="Calibri"/>
              </a:rPr>
              <a:t> which the children will be very familiar with. </a:t>
            </a:r>
            <a:endParaRPr lang="en-US" dirty="0"/>
          </a:p>
          <a:p>
            <a:pPr marL="171450" indent="-171450">
              <a:buFont typeface="Arial"/>
              <a:buChar char="•"/>
            </a:pPr>
            <a:r>
              <a:rPr lang="en-US" dirty="0">
                <a:cs typeface="Calibri"/>
              </a:rPr>
              <a:t>Each sound that we teach to begin with has either a mnemonic (like the astronaut that you can see here) or a phrase like boing-boing for ‘oi’. This helps the children </a:t>
            </a:r>
            <a:r>
              <a:rPr lang="en-US" dirty="0" err="1">
                <a:cs typeface="Calibri"/>
              </a:rPr>
              <a:t>recognise</a:t>
            </a:r>
            <a:r>
              <a:rPr lang="en-US" dirty="0">
                <a:cs typeface="Calibri"/>
              </a:rPr>
              <a:t> and remember the graphemes. </a:t>
            </a:r>
          </a:p>
          <a:p>
            <a:pPr marL="171450" indent="-171450">
              <a:buFont typeface="Arial"/>
              <a:buChar char="•"/>
            </a:pPr>
            <a:r>
              <a:rPr lang="en-US" dirty="0">
                <a:cs typeface="Calibri"/>
              </a:rPr>
              <a:t>Every time we teach a new sound, we also read words during the phonics lesson that contain that new sound so that the children </a:t>
            </a:r>
            <a:r>
              <a:rPr lang="en-US" dirty="0" err="1">
                <a:cs typeface="Calibri"/>
              </a:rPr>
              <a:t>practise</a:t>
            </a:r>
            <a:r>
              <a:rPr lang="en-US" dirty="0">
                <a:cs typeface="Calibri"/>
              </a:rPr>
              <a:t> what they have learned. </a:t>
            </a:r>
          </a:p>
          <a:p>
            <a:pPr marL="171450" indent="-171450">
              <a:buFont typeface="Arial"/>
              <a:buChar char="•"/>
            </a:pPr>
            <a:r>
              <a:rPr lang="en-US" dirty="0">
                <a:cs typeface="Calibri"/>
              </a:rPr>
              <a:t>We then go on to reading a sentence containing some of those words. </a:t>
            </a:r>
          </a:p>
          <a:p>
            <a:pPr marL="171450" indent="-171450">
              <a:buFont typeface="Arial"/>
              <a:buChar char="•"/>
            </a:pPr>
            <a:r>
              <a:rPr lang="en-US" dirty="0">
                <a:cs typeface="Calibri"/>
              </a:rPr>
              <a:t>We have displays in the classroom and on the tables to support the children throughout the day. </a:t>
            </a:r>
          </a:p>
          <a:p>
            <a:pPr marL="171450" indent="-171450">
              <a:buFont typeface="Arial"/>
              <a:buChar char="•"/>
            </a:pPr>
            <a:r>
              <a:rPr lang="en-US" dirty="0">
                <a:cs typeface="Calibri"/>
              </a:rPr>
              <a:t>Blending games – Reception.</a:t>
            </a:r>
          </a:p>
          <a:p>
            <a:pPr marL="171450" indent="-171450">
              <a:buFont typeface="Arial"/>
              <a:buChar char="•"/>
            </a:pPr>
            <a:r>
              <a:rPr lang="en-US" dirty="0">
                <a:cs typeface="Calibri"/>
              </a:rPr>
              <a:t>Review days.</a:t>
            </a:r>
          </a:p>
          <a:p>
            <a:pPr marL="171450" indent="-171450">
              <a:buFont typeface="Arial"/>
              <a:buChar char="•"/>
            </a:pPr>
            <a:r>
              <a:rPr lang="en-US" dirty="0">
                <a:cs typeface="Calibri"/>
              </a:rPr>
              <a:t>Repeated practice .</a:t>
            </a:r>
            <a:endParaRPr lang="en-US" dirty="0"/>
          </a:p>
          <a:p>
            <a:endParaRPr lang="en-GB" dirty="0"/>
          </a:p>
        </p:txBody>
      </p:sp>
    </p:spTree>
    <p:extLst>
      <p:ext uri="{BB962C8B-B14F-4D97-AF65-F5344CB8AC3E}">
        <p14:creationId xmlns:p14="http://schemas.microsoft.com/office/powerpoint/2010/main" val="3884667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Reception phonics - Phase 2 </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008790" y="1015475"/>
            <a:ext cx="10663311" cy="2031325"/>
          </a:xfrm>
          <a:prstGeom prst="rect">
            <a:avLst/>
          </a:prstGeom>
          <a:noFill/>
        </p:spPr>
        <p:txBody>
          <a:bodyPr wrap="square" rtlCol="0">
            <a:spAutoFit/>
          </a:bodyPr>
          <a:lstStyle/>
          <a:p>
            <a:r>
              <a:rPr lang="en-US" b="1" dirty="0"/>
              <a:t>Phase 2 </a:t>
            </a:r>
            <a:r>
              <a:rPr lang="en-US" dirty="0"/>
              <a:t>are the first group of letters and sounds your child will learn.</a:t>
            </a:r>
            <a:endParaRPr lang="en-US" dirty="0">
              <a:ea typeface="Calibri"/>
              <a:cs typeface="Calibri"/>
            </a:endParaRPr>
          </a:p>
          <a:p>
            <a:endParaRPr lang="en-US" dirty="0">
              <a:cs typeface="Calibri"/>
            </a:endParaRPr>
          </a:p>
          <a:p>
            <a:r>
              <a:rPr lang="en-US" dirty="0"/>
              <a:t>We start teaching from week 2 of Reception.</a:t>
            </a:r>
            <a:endParaRPr lang="en-US" dirty="0">
              <a:ea typeface="Calibri"/>
              <a:cs typeface="Calibri"/>
            </a:endParaRPr>
          </a:p>
          <a:p>
            <a:endParaRPr lang="en-US" dirty="0">
              <a:cs typeface="Calibri"/>
            </a:endParaRPr>
          </a:p>
          <a:p>
            <a:r>
              <a:rPr lang="en-US" dirty="0"/>
              <a:t>The lessons are fun, interactive, engaging and have been designed to gradually build over time.</a:t>
            </a:r>
          </a:p>
          <a:p>
            <a:endParaRPr lang="en-US" dirty="0">
              <a:cs typeface="Calibri"/>
            </a:endParaRPr>
          </a:p>
          <a:p>
            <a:pPr marL="285750" indent="-285750">
              <a:buFont typeface="Arial" panose="020B0604020202020204" pitchFamily="34" charset="0"/>
              <a:buChar char="•"/>
            </a:pPr>
            <a:endParaRPr lang="en-GB" dirty="0"/>
          </a:p>
        </p:txBody>
      </p:sp>
      <p:pic>
        <p:nvPicPr>
          <p:cNvPr id="15" name="Picture 14">
            <a:extLst>
              <a:ext uri="{FF2B5EF4-FFF2-40B4-BE49-F238E27FC236}">
                <a16:creationId xmlns:a16="http://schemas.microsoft.com/office/drawing/2014/main" id="{F4908B15-A23E-CB47-8001-6496D25A91A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215033" y="2815223"/>
            <a:ext cx="3202222" cy="3422471"/>
          </a:xfrm>
          <a:prstGeom prst="roundRect">
            <a:avLst>
              <a:gd name="adj" fmla="val 2530"/>
            </a:avLst>
          </a:prstGeom>
          <a:effectLst>
            <a:glow rad="127000">
              <a:schemeClr val="tx1">
                <a:lumMod val="95000"/>
                <a:lumOff val="5000"/>
                <a:alpha val="10000"/>
              </a:schemeClr>
            </a:glow>
          </a:effectLst>
        </p:spPr>
      </p:pic>
      <p:pic>
        <p:nvPicPr>
          <p:cNvPr id="16" name="Picture 15">
            <a:extLst>
              <a:ext uri="{FF2B5EF4-FFF2-40B4-BE49-F238E27FC236}">
                <a16:creationId xmlns:a16="http://schemas.microsoft.com/office/drawing/2014/main" id="{913398DB-F0B8-D14E-AAA3-50D22D96B9E5}"/>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5240187" y="2786140"/>
            <a:ext cx="4008951" cy="3451554"/>
          </a:xfrm>
          <a:prstGeom prst="roundRect">
            <a:avLst>
              <a:gd name="adj" fmla="val 2325"/>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260957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Reception phonics </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893173" y="979712"/>
            <a:ext cx="10663311" cy="7571303"/>
          </a:xfrm>
          <a:prstGeom prst="rect">
            <a:avLst/>
          </a:prstGeom>
          <a:noFill/>
        </p:spPr>
        <p:txBody>
          <a:bodyPr wrap="square" rtlCol="0">
            <a:spAutoFit/>
          </a:bodyPr>
          <a:lstStyle/>
          <a:p>
            <a:r>
              <a:rPr lang="en-US" b="1" dirty="0"/>
              <a:t>How to say the sounds </a:t>
            </a:r>
            <a:r>
              <a:rPr lang="en-US" dirty="0"/>
              <a:t>- video</a:t>
            </a:r>
          </a:p>
          <a:p>
            <a:endParaRPr lang="en-US" dirty="0"/>
          </a:p>
          <a:p>
            <a:r>
              <a:rPr lang="en-US" dirty="0"/>
              <a:t>We teach blending so your child learns to read.</a:t>
            </a:r>
          </a:p>
          <a:p>
            <a:endParaRPr lang="en-US" dirty="0"/>
          </a:p>
          <a:p>
            <a:r>
              <a:rPr lang="en-US" dirty="0"/>
              <a:t>Teacher-led blending is taught throughout Phase 2.</a:t>
            </a:r>
            <a:endParaRPr lang="en-US" dirty="0">
              <a:cs typeface="Calibri"/>
            </a:endParaRPr>
          </a:p>
          <a:p>
            <a:endParaRPr lang="en-US" dirty="0">
              <a:cs typeface="Calibri"/>
            </a:endParaRPr>
          </a:p>
          <a:p>
            <a:r>
              <a:rPr lang="en-US" dirty="0"/>
              <a:t>Our aim to is to teach every child to blend by Christmas.</a:t>
            </a:r>
            <a:endParaRPr lang="en-US" dirty="0">
              <a:cs typeface="Calibri"/>
            </a:endParaRPr>
          </a:p>
          <a:p>
            <a:endParaRPr lang="en-US" dirty="0">
              <a:cs typeface="Calibri"/>
            </a:endParaRPr>
          </a:p>
          <a:p>
            <a:r>
              <a:rPr lang="en-US" dirty="0"/>
              <a:t>We will inform you if your child needs additional practice.</a:t>
            </a:r>
          </a:p>
          <a:p>
            <a:endParaRPr lang="en-US" dirty="0"/>
          </a:p>
          <a:p>
            <a:r>
              <a:rPr lang="en-US" b="1" dirty="0"/>
              <a:t>How we teach blending </a:t>
            </a:r>
            <a:r>
              <a:rPr lang="en-US" dirty="0"/>
              <a:t>- video</a:t>
            </a:r>
          </a:p>
          <a:p>
            <a:endParaRPr lang="en-US" dirty="0">
              <a:solidFill>
                <a:schemeClr val="accent2"/>
              </a:solidFill>
            </a:endParaRPr>
          </a:p>
          <a:p>
            <a:r>
              <a:rPr lang="en-US" b="1" dirty="0"/>
              <a:t>Tricky Words</a:t>
            </a:r>
          </a:p>
          <a:p>
            <a:r>
              <a:rPr lang="en-US" dirty="0"/>
              <a:t>These words have unusual spellings e.g. he, the, was.</a:t>
            </a:r>
            <a:endParaRPr lang="en-US" dirty="0">
              <a:cs typeface="Calibri"/>
            </a:endParaRPr>
          </a:p>
          <a:p>
            <a:endParaRPr lang="en-US" dirty="0">
              <a:cs typeface="Calibri"/>
            </a:endParaRPr>
          </a:p>
          <a:p>
            <a:r>
              <a:rPr lang="en-US" dirty="0"/>
              <a:t>They are taught in a systematic way.</a:t>
            </a:r>
            <a:endParaRPr lang="en-US" dirty="0">
              <a:cs typeface="Calibri"/>
            </a:endParaRPr>
          </a:p>
          <a:p>
            <a:endParaRPr lang="en-US" dirty="0"/>
          </a:p>
          <a:p>
            <a:r>
              <a:rPr lang="en-US" dirty="0"/>
              <a:t>Children are now learning to read the Phase 2 tricky words: is, I, the, put, pull, full, as, and, has, his, her, go, no, to, into, she, push, he, of, we, me, be.</a:t>
            </a:r>
            <a:endParaRPr lang="en-US" dirty="0">
              <a:ea typeface="Calibri"/>
              <a:cs typeface="Calibri"/>
            </a:endParaRPr>
          </a:p>
          <a:p>
            <a:endParaRPr lang="en-GB" dirty="0">
              <a:solidFill>
                <a:schemeClr val="accent2"/>
              </a:solidFill>
            </a:endParaRPr>
          </a:p>
          <a:p>
            <a:endParaRPr lang="en-US" b="1" dirty="0"/>
          </a:p>
          <a:p>
            <a:endParaRPr lang="en-US" dirty="0"/>
          </a:p>
          <a:p>
            <a:endParaRPr lang="en-US" dirty="0"/>
          </a:p>
          <a:p>
            <a:endParaRPr lang="en-US" dirty="0"/>
          </a:p>
          <a:p>
            <a:endParaRPr lang="en-US" dirty="0">
              <a:cs typeface="Calibri"/>
            </a:endParaRPr>
          </a:p>
          <a:p>
            <a:pPr marL="285750" indent="-285750">
              <a:buFont typeface="Arial" panose="020B0604020202020204" pitchFamily="34" charset="0"/>
              <a:buChar char="•"/>
            </a:pPr>
            <a:endParaRPr lang="en-GB" dirty="0"/>
          </a:p>
        </p:txBody>
      </p:sp>
      <p:sp>
        <p:nvSpPr>
          <p:cNvPr id="14" name="Title 4"/>
          <p:cNvSpPr txBox="1">
            <a:spLocks/>
          </p:cNvSpPr>
          <p:nvPr/>
        </p:nvSpPr>
        <p:spPr>
          <a:xfrm>
            <a:off x="479376" y="332656"/>
            <a:ext cx="10145410" cy="1152128"/>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cs typeface="Calibri"/>
            </a:endParaRPr>
          </a:p>
        </p:txBody>
      </p:sp>
    </p:spTree>
    <p:extLst>
      <p:ext uri="{BB962C8B-B14F-4D97-AF65-F5344CB8AC3E}">
        <p14:creationId xmlns:p14="http://schemas.microsoft.com/office/powerpoint/2010/main" val="472798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Reception phonics - Phase 3 </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019783" y="1093681"/>
            <a:ext cx="10663311" cy="3293209"/>
          </a:xfrm>
          <a:prstGeom prst="rect">
            <a:avLst/>
          </a:prstGeom>
          <a:noFill/>
        </p:spPr>
        <p:txBody>
          <a:bodyPr wrap="square" rtlCol="0">
            <a:spAutoFit/>
          </a:bodyPr>
          <a:lstStyle/>
          <a:p>
            <a:r>
              <a:rPr lang="en-US" dirty="0">
                <a:cs typeface="Calibri" panose="020F0502020204030204"/>
              </a:rPr>
              <a:t>In </a:t>
            </a:r>
            <a:r>
              <a:rPr lang="en-US" b="1" dirty="0">
                <a:cs typeface="Calibri" panose="020F0502020204030204"/>
              </a:rPr>
              <a:t>Phase 3</a:t>
            </a:r>
            <a:r>
              <a:rPr lang="en-US" dirty="0">
                <a:cs typeface="Calibri" panose="020F0502020204030204"/>
              </a:rPr>
              <a:t>, children learn: </a:t>
            </a:r>
            <a:endParaRPr lang="en-US" dirty="0">
              <a:ea typeface="Calibri"/>
              <a:cs typeface="Calibri" panose="020F0502020204030204"/>
            </a:endParaRPr>
          </a:p>
          <a:p>
            <a:r>
              <a:rPr lang="en-US" dirty="0"/>
              <a:t>the vowel digraphs and </a:t>
            </a:r>
            <a:r>
              <a:rPr lang="en-US" dirty="0" err="1"/>
              <a:t>trigraphs</a:t>
            </a:r>
            <a:r>
              <a:rPr lang="en-US" dirty="0"/>
              <a:t> </a:t>
            </a:r>
            <a:endParaRPr lang="en-US" dirty="0">
              <a:cs typeface="Calibri"/>
            </a:endParaRPr>
          </a:p>
          <a:p>
            <a:r>
              <a:rPr lang="en-US" dirty="0"/>
              <a:t>to read words containing the Phase 3 digraphs and </a:t>
            </a:r>
            <a:r>
              <a:rPr lang="en-US" dirty="0" err="1"/>
              <a:t>trigraphs</a:t>
            </a:r>
            <a:endParaRPr lang="en-US" dirty="0">
              <a:cs typeface="Calibri"/>
            </a:endParaRPr>
          </a:p>
          <a:p>
            <a:r>
              <a:rPr lang="en-US" dirty="0">
                <a:ea typeface="+mn-lt"/>
                <a:cs typeface="+mn-lt"/>
              </a:rPr>
              <a:t>to read longer words</a:t>
            </a:r>
            <a:r>
              <a:rPr lang="en-US" dirty="0"/>
              <a:t> (‘chunking’).</a:t>
            </a:r>
          </a:p>
          <a:p>
            <a:endParaRPr lang="en-GB" sz="2800" dirty="0"/>
          </a:p>
          <a:p>
            <a:endParaRPr lang="en-US" b="1" dirty="0"/>
          </a:p>
          <a:p>
            <a:endParaRPr lang="en-US" dirty="0"/>
          </a:p>
          <a:p>
            <a:endParaRPr lang="en-US" dirty="0"/>
          </a:p>
          <a:p>
            <a:endParaRPr lang="en-US" dirty="0"/>
          </a:p>
          <a:p>
            <a:endParaRPr lang="en-US" dirty="0">
              <a:cs typeface="Calibri"/>
            </a:endParaRPr>
          </a:p>
          <a:p>
            <a:pPr marL="285750" indent="-285750">
              <a:buFont typeface="Arial" panose="020B0604020202020204" pitchFamily="34" charset="0"/>
              <a:buChar char="•"/>
            </a:pPr>
            <a:endParaRPr lang="en-GB" dirty="0"/>
          </a:p>
        </p:txBody>
      </p:sp>
      <p:sp>
        <p:nvSpPr>
          <p:cNvPr id="14" name="Title 4"/>
          <p:cNvSpPr txBox="1">
            <a:spLocks/>
          </p:cNvSpPr>
          <p:nvPr/>
        </p:nvSpPr>
        <p:spPr>
          <a:xfrm>
            <a:off x="479376" y="332656"/>
            <a:ext cx="10145410" cy="1152128"/>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cs typeface="Calibri"/>
            </a:endParaRPr>
          </a:p>
        </p:txBody>
      </p:sp>
      <p:pic>
        <p:nvPicPr>
          <p:cNvPr id="15" name="Picture 5" descr="Timeline&#10;&#10;Description automatically generated">
            <a:extLst>
              <a:ext uri="{FF2B5EF4-FFF2-40B4-BE49-F238E27FC236}">
                <a16:creationId xmlns:a16="http://schemas.microsoft.com/office/drawing/2014/main" id="{1CE38619-DF7B-BC82-BB9A-F2136BDBF00D}"/>
              </a:ext>
            </a:extLst>
          </p:cNvPr>
          <p:cNvPicPr>
            <a:picLocks noChangeAspect="1"/>
          </p:cNvPicPr>
          <p:nvPr/>
        </p:nvPicPr>
        <p:blipFill>
          <a:blip r:embed="rId4"/>
          <a:stretch>
            <a:fillRect/>
          </a:stretch>
        </p:blipFill>
        <p:spPr>
          <a:xfrm>
            <a:off x="1815055" y="2750245"/>
            <a:ext cx="2841351" cy="3505548"/>
          </a:xfrm>
          <a:prstGeom prst="rect">
            <a:avLst/>
          </a:prstGeom>
        </p:spPr>
      </p:pic>
      <p:pic>
        <p:nvPicPr>
          <p:cNvPr id="16" name="Picture 7" descr="Timeline&#10;&#10;Description automatically generated">
            <a:extLst>
              <a:ext uri="{FF2B5EF4-FFF2-40B4-BE49-F238E27FC236}">
                <a16:creationId xmlns:a16="http://schemas.microsoft.com/office/drawing/2014/main" id="{9A71C28D-72EC-7B73-8BFF-90B74C88FC4A}"/>
              </a:ext>
            </a:extLst>
          </p:cNvPr>
          <p:cNvPicPr>
            <a:picLocks noChangeAspect="1"/>
          </p:cNvPicPr>
          <p:nvPr/>
        </p:nvPicPr>
        <p:blipFill>
          <a:blip r:embed="rId5"/>
          <a:stretch>
            <a:fillRect/>
          </a:stretch>
        </p:blipFill>
        <p:spPr>
          <a:xfrm>
            <a:off x="7204228" y="1608563"/>
            <a:ext cx="4478866" cy="4537355"/>
          </a:xfrm>
          <a:prstGeom prst="rect">
            <a:avLst/>
          </a:prstGeom>
        </p:spPr>
      </p:pic>
    </p:spTree>
    <p:extLst>
      <p:ext uri="{BB962C8B-B14F-4D97-AF65-F5344CB8AC3E}">
        <p14:creationId xmlns:p14="http://schemas.microsoft.com/office/powerpoint/2010/main" val="1840133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Reception phonics - Phase 3 </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itle 4"/>
          <p:cNvSpPr txBox="1">
            <a:spLocks/>
          </p:cNvSpPr>
          <p:nvPr/>
        </p:nvSpPr>
        <p:spPr>
          <a:xfrm>
            <a:off x="479376" y="332656"/>
            <a:ext cx="10145410" cy="1152128"/>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cs typeface="Calibri"/>
            </a:endParaRPr>
          </a:p>
        </p:txBody>
      </p:sp>
      <p:sp>
        <p:nvSpPr>
          <p:cNvPr id="3" name="Rectangle 2"/>
          <p:cNvSpPr/>
          <p:nvPr/>
        </p:nvSpPr>
        <p:spPr>
          <a:xfrm>
            <a:off x="994116" y="1180302"/>
            <a:ext cx="8166957" cy="6678751"/>
          </a:xfrm>
          <a:prstGeom prst="rect">
            <a:avLst/>
          </a:prstGeom>
        </p:spPr>
        <p:txBody>
          <a:bodyPr wrap="square">
            <a:spAutoFit/>
          </a:bodyPr>
          <a:lstStyle/>
          <a:p>
            <a:r>
              <a:rPr lang="en-US" sz="2000" dirty="0"/>
              <a:t>During Phase 2, we taught your child to blend using the teacher-led blending approach.</a:t>
            </a:r>
            <a:endParaRPr lang="en-US" sz="2000" dirty="0">
              <a:cs typeface="Calibri"/>
            </a:endParaRPr>
          </a:p>
          <a:p>
            <a:r>
              <a:rPr lang="en-US" sz="2000" dirty="0"/>
              <a:t>Now they can start to blend independently.</a:t>
            </a:r>
            <a:endParaRPr lang="en-US" sz="2000" dirty="0">
              <a:cs typeface="Calibri"/>
            </a:endParaRPr>
          </a:p>
          <a:p>
            <a:r>
              <a:rPr lang="en-US" sz="2000" dirty="0"/>
              <a:t>Children are taught to spot the digraph/trigraph in words first.</a:t>
            </a:r>
          </a:p>
          <a:p>
            <a:endParaRPr lang="en-US" sz="2000" dirty="0"/>
          </a:p>
          <a:p>
            <a:r>
              <a:rPr lang="en-US" sz="2000" b="1" dirty="0"/>
              <a:t>Reading longer words</a:t>
            </a:r>
          </a:p>
          <a:p>
            <a:r>
              <a:rPr lang="en-US" sz="2000" dirty="0"/>
              <a:t>During Phase 3, we start teaching children how to read longer words.</a:t>
            </a:r>
            <a:endParaRPr lang="en-US" sz="2000" dirty="0">
              <a:ea typeface="Calibri" panose="020F0502020204030204"/>
              <a:cs typeface="Calibri"/>
            </a:endParaRPr>
          </a:p>
          <a:p>
            <a:r>
              <a:rPr lang="en-US" sz="2000" dirty="0">
                <a:ea typeface="Calibri" panose="020F0502020204030204"/>
                <a:cs typeface="Calibri"/>
              </a:rPr>
              <a:t>We do this using a method called chunking.</a:t>
            </a:r>
          </a:p>
          <a:p>
            <a:endParaRPr lang="en-US" sz="2000" dirty="0">
              <a:ea typeface="Calibri" panose="020F0502020204030204"/>
              <a:cs typeface="Calibri"/>
            </a:endParaRPr>
          </a:p>
          <a:p>
            <a:r>
              <a:rPr lang="en-US" sz="2000" b="1" dirty="0">
                <a:ea typeface="Calibri" panose="020F0502020204030204"/>
                <a:cs typeface="Calibri"/>
              </a:rPr>
              <a:t>Phase 3 Spelling</a:t>
            </a:r>
          </a:p>
          <a:p>
            <a:r>
              <a:rPr lang="en-US" sz="2000" dirty="0"/>
              <a:t>Your child will be taught how to spell words </a:t>
            </a:r>
            <a:r>
              <a:rPr lang="en-US" sz="2000" dirty="0">
                <a:ea typeface="+mn-lt"/>
                <a:cs typeface="+mn-lt"/>
              </a:rPr>
              <a:t>every day </a:t>
            </a:r>
            <a:r>
              <a:rPr lang="en-US" sz="2000" dirty="0"/>
              <a:t>using the graphemes they have been taught so far. </a:t>
            </a:r>
            <a:endParaRPr lang="en-US" sz="2000" dirty="0">
              <a:cs typeface="Calibri"/>
            </a:endParaRPr>
          </a:p>
          <a:p>
            <a:endParaRPr lang="en-US" sz="2000" dirty="0">
              <a:cs typeface="Calibri"/>
            </a:endParaRPr>
          </a:p>
          <a:p>
            <a:r>
              <a:rPr lang="en-US" sz="2000" dirty="0"/>
              <a:t>They will </a:t>
            </a:r>
            <a:r>
              <a:rPr lang="en-US" sz="2000" dirty="0" err="1"/>
              <a:t>practise</a:t>
            </a:r>
            <a:r>
              <a:rPr lang="en-US" sz="2000" dirty="0"/>
              <a:t> writing a </a:t>
            </a:r>
            <a:r>
              <a:rPr lang="en-US" sz="2000" dirty="0">
                <a:ea typeface="+mn-lt"/>
                <a:cs typeface="+mn-lt"/>
              </a:rPr>
              <a:t>dictated </a:t>
            </a:r>
            <a:r>
              <a:rPr lang="en-US" sz="2000" dirty="0"/>
              <a:t>sentence.</a:t>
            </a:r>
          </a:p>
          <a:p>
            <a:r>
              <a:rPr lang="en-US" sz="2000" dirty="0"/>
              <a:t>		</a:t>
            </a:r>
            <a:endParaRPr lang="en-US" sz="2000" dirty="0">
              <a:cs typeface="Calibri"/>
            </a:endParaRPr>
          </a:p>
          <a:p>
            <a:r>
              <a:rPr lang="en-US" sz="2000" dirty="0"/>
              <a:t>Handwriting is referred to but is taught at other times of the day.</a:t>
            </a:r>
          </a:p>
          <a:p>
            <a:endParaRPr lang="en-US" dirty="0">
              <a:solidFill>
                <a:schemeClr val="accent2"/>
              </a:solidFill>
            </a:endParaRPr>
          </a:p>
          <a:p>
            <a:r>
              <a:rPr lang="en-US" dirty="0">
                <a:solidFill>
                  <a:schemeClr val="accent2"/>
                </a:solidFill>
              </a:rPr>
              <a:t>	</a:t>
            </a:r>
            <a:endParaRPr lang="en-GB" dirty="0">
              <a:solidFill>
                <a:schemeClr val="accent2"/>
              </a:solidFill>
              <a:cs typeface="Calibri"/>
            </a:endParaRPr>
          </a:p>
          <a:p>
            <a:endParaRPr lang="en-US" dirty="0">
              <a:ea typeface="Calibri" panose="020F0502020204030204"/>
              <a:cs typeface="Calibri"/>
            </a:endParaRPr>
          </a:p>
          <a:p>
            <a:endParaRPr lang="en-US" dirty="0">
              <a:ea typeface="Calibri" panose="020F0502020204030204"/>
              <a:cs typeface="Calibri"/>
            </a:endParaRPr>
          </a:p>
          <a:p>
            <a:endParaRPr lang="en-US" dirty="0">
              <a:ea typeface="Calibri" panose="020F0502020204030204"/>
              <a:cs typeface="Calibri"/>
            </a:endParaRPr>
          </a:p>
          <a:p>
            <a:endParaRPr lang="en-GB" dirty="0"/>
          </a:p>
        </p:txBody>
      </p:sp>
      <p:sp>
        <p:nvSpPr>
          <p:cNvPr id="9" name="TextBox 8"/>
          <p:cNvSpPr txBox="1"/>
          <p:nvPr/>
        </p:nvSpPr>
        <p:spPr>
          <a:xfrm>
            <a:off x="8465395" y="2875425"/>
            <a:ext cx="4318781" cy="1600438"/>
          </a:xfrm>
          <a:prstGeom prst="rect">
            <a:avLst/>
          </a:prstGeom>
          <a:noFill/>
        </p:spPr>
        <p:txBody>
          <a:bodyPr wrap="square" rtlCol="0">
            <a:spAutoFit/>
          </a:bodyPr>
          <a:lstStyle/>
          <a:p>
            <a:pPr algn="ctr"/>
            <a:r>
              <a:rPr lang="en-US" sz="2000" b="1" dirty="0"/>
              <a:t>Say the word.</a:t>
            </a:r>
            <a:endParaRPr lang="en-US" sz="2000" b="1" dirty="0">
              <a:cs typeface="Calibri"/>
            </a:endParaRPr>
          </a:p>
          <a:p>
            <a:pPr algn="ctr"/>
            <a:r>
              <a:rPr lang="en-US" sz="2000" b="1" dirty="0"/>
              <a:t>Segment the sounds.</a:t>
            </a:r>
            <a:endParaRPr lang="en-US" sz="2000" b="1" dirty="0">
              <a:cs typeface="Calibri"/>
            </a:endParaRPr>
          </a:p>
          <a:p>
            <a:pPr algn="ctr"/>
            <a:r>
              <a:rPr lang="en-US" sz="2000" b="1" dirty="0"/>
              <a:t>Count the sounds.</a:t>
            </a:r>
            <a:endParaRPr lang="en-US" sz="2000" b="1" dirty="0">
              <a:cs typeface="Calibri"/>
            </a:endParaRPr>
          </a:p>
          <a:p>
            <a:pPr algn="ctr"/>
            <a:r>
              <a:rPr lang="en-US" sz="2000" b="1" dirty="0"/>
              <a:t>Write them down.</a:t>
            </a:r>
            <a:endParaRPr lang="en-US" sz="2000" b="1" dirty="0">
              <a:cs typeface="Calibri"/>
            </a:endParaRPr>
          </a:p>
          <a:p>
            <a:endParaRPr lang="en-GB" dirty="0"/>
          </a:p>
        </p:txBody>
      </p:sp>
    </p:spTree>
    <p:extLst>
      <p:ext uri="{BB962C8B-B14F-4D97-AF65-F5344CB8AC3E}">
        <p14:creationId xmlns:p14="http://schemas.microsoft.com/office/powerpoint/2010/main" val="1410418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Reception phonics - Phase 4 </a:t>
            </a: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itle 4"/>
          <p:cNvSpPr txBox="1">
            <a:spLocks/>
          </p:cNvSpPr>
          <p:nvPr/>
        </p:nvSpPr>
        <p:spPr>
          <a:xfrm>
            <a:off x="479376" y="332656"/>
            <a:ext cx="10145410" cy="1152128"/>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cs typeface="Calibri"/>
            </a:endParaRPr>
          </a:p>
        </p:txBody>
      </p:sp>
      <p:sp>
        <p:nvSpPr>
          <p:cNvPr id="3" name="Rectangle 2"/>
          <p:cNvSpPr/>
          <p:nvPr/>
        </p:nvSpPr>
        <p:spPr>
          <a:xfrm>
            <a:off x="994116" y="1180302"/>
            <a:ext cx="6518031" cy="1754326"/>
          </a:xfrm>
          <a:prstGeom prst="rect">
            <a:avLst/>
          </a:prstGeom>
        </p:spPr>
        <p:txBody>
          <a:bodyPr wrap="square">
            <a:spAutoFit/>
          </a:bodyPr>
          <a:lstStyle/>
          <a:p>
            <a:endParaRPr lang="en-US" dirty="0">
              <a:solidFill>
                <a:schemeClr val="accent2"/>
              </a:solidFill>
            </a:endParaRPr>
          </a:p>
          <a:p>
            <a:r>
              <a:rPr lang="en-US" dirty="0">
                <a:solidFill>
                  <a:schemeClr val="accent2"/>
                </a:solidFill>
              </a:rPr>
              <a:t>	</a:t>
            </a:r>
            <a:endParaRPr lang="en-GB" dirty="0">
              <a:solidFill>
                <a:schemeClr val="accent2"/>
              </a:solidFill>
              <a:cs typeface="Calibri"/>
            </a:endParaRPr>
          </a:p>
          <a:p>
            <a:endParaRPr lang="en-US" dirty="0">
              <a:ea typeface="Calibri" panose="020F0502020204030204"/>
              <a:cs typeface="Calibri"/>
            </a:endParaRPr>
          </a:p>
          <a:p>
            <a:endParaRPr lang="en-US" dirty="0">
              <a:ea typeface="Calibri" panose="020F0502020204030204"/>
              <a:cs typeface="Calibri"/>
            </a:endParaRPr>
          </a:p>
          <a:p>
            <a:endParaRPr lang="en-US" dirty="0">
              <a:ea typeface="Calibri" panose="020F0502020204030204"/>
              <a:cs typeface="Calibri"/>
            </a:endParaRPr>
          </a:p>
          <a:p>
            <a:endParaRPr lang="en-GB" dirty="0"/>
          </a:p>
        </p:txBody>
      </p:sp>
      <p:sp>
        <p:nvSpPr>
          <p:cNvPr id="9" name="TextBox 8"/>
          <p:cNvSpPr txBox="1"/>
          <p:nvPr/>
        </p:nvSpPr>
        <p:spPr>
          <a:xfrm>
            <a:off x="1167198" y="1219083"/>
            <a:ext cx="10734750" cy="4832092"/>
          </a:xfrm>
          <a:prstGeom prst="rect">
            <a:avLst/>
          </a:prstGeom>
          <a:noFill/>
        </p:spPr>
        <p:txBody>
          <a:bodyPr wrap="square" rtlCol="0">
            <a:spAutoFit/>
          </a:bodyPr>
          <a:lstStyle/>
          <a:p>
            <a:r>
              <a:rPr lang="en-GB" sz="2400" b="1" dirty="0"/>
              <a:t>Phase 4 </a:t>
            </a:r>
            <a:r>
              <a:rPr lang="en-GB" sz="2400" dirty="0"/>
              <a:t>is all about consolidating and applying the sounds children already know. </a:t>
            </a:r>
          </a:p>
          <a:p>
            <a:endParaRPr lang="en-GB" sz="1400" dirty="0"/>
          </a:p>
          <a:p>
            <a:r>
              <a:rPr lang="en-GB" sz="2400" dirty="0"/>
              <a:t>No new phonemes are introduced — instead, children practise blending and segmenting longer words and reading tricky words more confidently.</a:t>
            </a:r>
          </a:p>
          <a:p>
            <a:endParaRPr lang="en-GB" sz="1600" dirty="0"/>
          </a:p>
          <a:p>
            <a:r>
              <a:rPr lang="en-GB" sz="2400" dirty="0"/>
              <a:t>The focus is on fluency and confidence, helping children read more complex words and sentences smoothly.</a:t>
            </a:r>
          </a:p>
          <a:p>
            <a:endParaRPr lang="en-GB" dirty="0"/>
          </a:p>
          <a:p>
            <a:r>
              <a:rPr lang="en-GB" sz="2400" dirty="0"/>
              <a:t>Children begin reading </a:t>
            </a:r>
            <a:r>
              <a:rPr lang="en-GB" sz="2400" b="1" dirty="0"/>
              <a:t>longer sentences</a:t>
            </a:r>
            <a:r>
              <a:rPr lang="en-GB" sz="2400" dirty="0"/>
              <a:t> and simple stories, focusing on </a:t>
            </a:r>
            <a:r>
              <a:rPr lang="en-GB" sz="2400" b="1" dirty="0"/>
              <a:t>accuracy, fluency, and understanding</a:t>
            </a:r>
            <a:r>
              <a:rPr lang="en-GB" sz="2400" dirty="0"/>
              <a:t>.</a:t>
            </a:r>
          </a:p>
          <a:p>
            <a:endParaRPr lang="en-GB" dirty="0"/>
          </a:p>
          <a:p>
            <a:r>
              <a:rPr lang="en-GB" sz="2400" dirty="0"/>
              <a:t>Phase 4 helps children use all the sounds they’ve learned so far to read longer words and sentences confidently. By practising blending, segmenting, and tricky words, they become fluent and independent readers.</a:t>
            </a:r>
          </a:p>
        </p:txBody>
      </p:sp>
    </p:spTree>
    <p:extLst>
      <p:ext uri="{BB962C8B-B14F-4D97-AF65-F5344CB8AC3E}">
        <p14:creationId xmlns:p14="http://schemas.microsoft.com/office/powerpoint/2010/main" val="2199187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39122"/>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solidFill>
                <a:schemeClr val="tx1"/>
              </a:solidFill>
            </a:endParaRPr>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8" name="TextBox 7"/>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Reception phonics - </a:t>
            </a:r>
            <a:r>
              <a:rPr lang="en-GB" sz="4400" dirty="0" smtClean="0">
                <a:solidFill>
                  <a:srgbClr val="094E5C"/>
                </a:solidFill>
              </a:rPr>
              <a:t>Spelling</a:t>
            </a:r>
            <a:endParaRPr lang="en-GB" sz="4400" dirty="0">
              <a:solidFill>
                <a:srgbClr val="094E5C"/>
              </a:solidFill>
            </a:endParaRPr>
          </a:p>
        </p:txBody>
      </p:sp>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itle 4"/>
          <p:cNvSpPr txBox="1">
            <a:spLocks/>
          </p:cNvSpPr>
          <p:nvPr/>
        </p:nvSpPr>
        <p:spPr>
          <a:xfrm>
            <a:off x="479376" y="332656"/>
            <a:ext cx="10145410" cy="1152128"/>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cs typeface="Calibri"/>
            </a:endParaRPr>
          </a:p>
        </p:txBody>
      </p:sp>
      <p:sp>
        <p:nvSpPr>
          <p:cNvPr id="3" name="Rectangle 2"/>
          <p:cNvSpPr/>
          <p:nvPr/>
        </p:nvSpPr>
        <p:spPr>
          <a:xfrm>
            <a:off x="994116" y="1180302"/>
            <a:ext cx="6518031" cy="1754326"/>
          </a:xfrm>
          <a:prstGeom prst="rect">
            <a:avLst/>
          </a:prstGeom>
        </p:spPr>
        <p:txBody>
          <a:bodyPr wrap="square">
            <a:spAutoFit/>
          </a:bodyPr>
          <a:lstStyle/>
          <a:p>
            <a:endParaRPr lang="en-US" dirty="0">
              <a:solidFill>
                <a:schemeClr val="accent2"/>
              </a:solidFill>
            </a:endParaRPr>
          </a:p>
          <a:p>
            <a:r>
              <a:rPr lang="en-US" dirty="0">
                <a:solidFill>
                  <a:schemeClr val="accent2"/>
                </a:solidFill>
              </a:rPr>
              <a:t>	</a:t>
            </a:r>
            <a:endParaRPr lang="en-GB" dirty="0">
              <a:solidFill>
                <a:schemeClr val="accent2"/>
              </a:solidFill>
              <a:cs typeface="Calibri"/>
            </a:endParaRPr>
          </a:p>
          <a:p>
            <a:endParaRPr lang="en-US" dirty="0">
              <a:ea typeface="Calibri" panose="020F0502020204030204"/>
              <a:cs typeface="Calibri"/>
            </a:endParaRPr>
          </a:p>
          <a:p>
            <a:endParaRPr lang="en-US" dirty="0">
              <a:ea typeface="Calibri" panose="020F0502020204030204"/>
              <a:cs typeface="Calibri"/>
            </a:endParaRPr>
          </a:p>
          <a:p>
            <a:endParaRPr lang="en-US" dirty="0">
              <a:ea typeface="Calibri" panose="020F0502020204030204"/>
              <a:cs typeface="Calibri"/>
            </a:endParaRPr>
          </a:p>
          <a:p>
            <a:endParaRPr lang="en-GB" dirty="0"/>
          </a:p>
        </p:txBody>
      </p:sp>
      <p:sp>
        <p:nvSpPr>
          <p:cNvPr id="9" name="TextBox 8"/>
          <p:cNvSpPr txBox="1"/>
          <p:nvPr/>
        </p:nvSpPr>
        <p:spPr>
          <a:xfrm>
            <a:off x="1167198" y="1219083"/>
            <a:ext cx="10734750" cy="461665"/>
          </a:xfrm>
          <a:prstGeom prst="rect">
            <a:avLst/>
          </a:prstGeom>
          <a:noFill/>
        </p:spPr>
        <p:txBody>
          <a:bodyPr wrap="square" rtlCol="0">
            <a:spAutoFit/>
          </a:bodyPr>
          <a:lstStyle/>
          <a:p>
            <a:endParaRPr lang="en-GB" sz="2400" dirty="0"/>
          </a:p>
        </p:txBody>
      </p:sp>
      <p:sp>
        <p:nvSpPr>
          <p:cNvPr id="2" name="TextBox 1"/>
          <p:cNvSpPr txBox="1"/>
          <p:nvPr/>
        </p:nvSpPr>
        <p:spPr>
          <a:xfrm>
            <a:off x="1274164" y="1484784"/>
            <a:ext cx="9488774" cy="5478423"/>
          </a:xfrm>
          <a:prstGeom prst="rect">
            <a:avLst/>
          </a:prstGeom>
          <a:noFill/>
        </p:spPr>
        <p:txBody>
          <a:bodyPr wrap="square" rtlCol="0">
            <a:spAutoFit/>
          </a:bodyPr>
          <a:lstStyle/>
          <a:p>
            <a:r>
              <a:rPr lang="en-US" sz="2000" dirty="0" smtClean="0"/>
              <a:t>Children </a:t>
            </a:r>
            <a:r>
              <a:rPr lang="en-US" sz="2000" dirty="0"/>
              <a:t>will </a:t>
            </a:r>
            <a:r>
              <a:rPr lang="en-US" sz="2000" dirty="0" err="1"/>
              <a:t>practise</a:t>
            </a:r>
            <a:r>
              <a:rPr lang="en-US" sz="2000" dirty="0"/>
              <a:t> the correct formation of letters. They will also have handwriting lessons.</a:t>
            </a:r>
          </a:p>
          <a:p>
            <a:endParaRPr lang="en-US" sz="2000" dirty="0"/>
          </a:p>
          <a:p>
            <a:r>
              <a:rPr lang="en-US" sz="2000" dirty="0"/>
              <a:t>Handwriting will be 4 afternoons a week for 20 </a:t>
            </a:r>
            <a:r>
              <a:rPr lang="en-US" sz="2000" dirty="0" err="1"/>
              <a:t>mins</a:t>
            </a:r>
            <a:r>
              <a:rPr lang="en-US" sz="2000" dirty="0"/>
              <a:t>- </a:t>
            </a:r>
            <a:r>
              <a:rPr lang="en-US" sz="2000" dirty="0" smtClean="0"/>
              <a:t>sequenced</a:t>
            </a:r>
            <a:endParaRPr lang="en-US" sz="2000" dirty="0"/>
          </a:p>
          <a:p>
            <a:endParaRPr lang="en-US" sz="2000" dirty="0" smtClean="0"/>
          </a:p>
          <a:p>
            <a:r>
              <a:rPr lang="en-US" sz="2000" dirty="0" smtClean="0"/>
              <a:t>Your </a:t>
            </a:r>
            <a:r>
              <a:rPr lang="en-US" sz="2000" dirty="0"/>
              <a:t>child will be taught how to spell simple words, using the graphemes they have been taught</a:t>
            </a:r>
            <a:r>
              <a:rPr lang="en-US" sz="2000" dirty="0" smtClean="0"/>
              <a:t>.</a:t>
            </a:r>
          </a:p>
          <a:p>
            <a:endParaRPr lang="en-GB" sz="2000" dirty="0">
              <a:cs typeface="Calibri"/>
            </a:endParaRPr>
          </a:p>
          <a:p>
            <a:endParaRPr lang="en-US" sz="2000" dirty="0"/>
          </a:p>
          <a:p>
            <a:r>
              <a:rPr lang="en-US" sz="2000" b="1" dirty="0" smtClean="0"/>
              <a:t>Spelling words</a:t>
            </a:r>
          </a:p>
          <a:p>
            <a:r>
              <a:rPr lang="en-US" sz="2000" dirty="0"/>
              <a:t>Say the word.</a:t>
            </a:r>
            <a:endParaRPr lang="en-US" sz="2000" dirty="0">
              <a:cs typeface="Calibri"/>
            </a:endParaRPr>
          </a:p>
          <a:p>
            <a:r>
              <a:rPr lang="en-US" sz="2000" dirty="0"/>
              <a:t>Segment the sounds.</a:t>
            </a:r>
            <a:endParaRPr lang="en-US" sz="2000" dirty="0">
              <a:cs typeface="Calibri"/>
            </a:endParaRPr>
          </a:p>
          <a:p>
            <a:r>
              <a:rPr lang="en-US" sz="2000" dirty="0"/>
              <a:t>Count the sounds.</a:t>
            </a:r>
            <a:endParaRPr lang="en-US" sz="2000" dirty="0">
              <a:cs typeface="Calibri"/>
            </a:endParaRPr>
          </a:p>
          <a:p>
            <a:r>
              <a:rPr lang="en-US" sz="2000" dirty="0"/>
              <a:t>Write them down</a:t>
            </a:r>
            <a:r>
              <a:rPr lang="en-US" sz="2000" dirty="0" smtClean="0"/>
              <a:t>.</a:t>
            </a:r>
          </a:p>
          <a:p>
            <a:r>
              <a:rPr lang="en-US" sz="2000" dirty="0" smtClean="0">
                <a:cs typeface="Calibri"/>
              </a:rPr>
              <a:t>Spelling video</a:t>
            </a:r>
            <a:endParaRPr lang="en-US" sz="2000" dirty="0">
              <a:cs typeface="Calibri"/>
            </a:endParaRPr>
          </a:p>
          <a:p>
            <a:endParaRPr lang="en-GB" sz="3200" dirty="0"/>
          </a:p>
          <a:p>
            <a:endParaRPr lang="en-GB" dirty="0"/>
          </a:p>
        </p:txBody>
      </p:sp>
    </p:spTree>
    <p:extLst>
      <p:ext uri="{BB962C8B-B14F-4D97-AF65-F5344CB8AC3E}">
        <p14:creationId xmlns:p14="http://schemas.microsoft.com/office/powerpoint/2010/main" val="505444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15059"/>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4400" dirty="0">
                <a:solidFill>
                  <a:srgbClr val="094E5C"/>
                </a:solidFill>
              </a:rPr>
              <a:t>Keep up and Rapid Catch Up</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893173" y="1008939"/>
            <a:ext cx="10803988" cy="5355312"/>
          </a:xfrm>
          <a:prstGeom prst="rect">
            <a:avLst/>
          </a:prstGeom>
          <a:noFill/>
        </p:spPr>
        <p:txBody>
          <a:bodyPr wrap="square" rtlCol="0">
            <a:spAutoFit/>
          </a:bodyPr>
          <a:lstStyle/>
          <a:p>
            <a:pPr fontAlgn="base"/>
            <a:r>
              <a:rPr lang="en-GB" b="1" dirty="0"/>
              <a:t>What it is:</a:t>
            </a:r>
            <a:r>
              <a:rPr lang="en-GB" dirty="0"/>
              <a:t> Extra, small-group or one-to-one sessions.</a:t>
            </a:r>
          </a:p>
          <a:p>
            <a:pPr fontAlgn="base"/>
            <a:r>
              <a:rPr lang="en-GB" b="1" dirty="0"/>
              <a:t>Who it’s for:</a:t>
            </a:r>
            <a:r>
              <a:rPr lang="en-GB" dirty="0"/>
              <a:t> Children who are learning alongside their class but need </a:t>
            </a:r>
            <a:r>
              <a:rPr lang="en-GB" i="1" dirty="0"/>
              <a:t>immediate support</a:t>
            </a:r>
            <a:r>
              <a:rPr lang="en-GB" dirty="0"/>
              <a:t> to secure a sound, word or skill.</a:t>
            </a:r>
          </a:p>
          <a:p>
            <a:pPr fontAlgn="base"/>
            <a:r>
              <a:rPr lang="en-GB" b="1" dirty="0"/>
              <a:t>How it works:</a:t>
            </a:r>
            <a:endParaRPr lang="en-GB" dirty="0"/>
          </a:p>
          <a:p>
            <a:pPr lvl="1" fontAlgn="base"/>
            <a:r>
              <a:rPr lang="en-GB" dirty="0"/>
              <a:t>Same content as the class lesson, delivered at the same pace.</a:t>
            </a:r>
          </a:p>
          <a:p>
            <a:pPr lvl="1" fontAlgn="base"/>
            <a:r>
              <a:rPr lang="en-GB" dirty="0"/>
              <a:t>More repetition and practice so children don’t fall behind.</a:t>
            </a:r>
          </a:p>
          <a:p>
            <a:endParaRPr lang="en-GB" dirty="0"/>
          </a:p>
          <a:p>
            <a:r>
              <a:rPr lang="en-GB" dirty="0"/>
              <a:t>This year, the Keep Up might be slightly different and some children will be recapping sounds they have not remembered from previous years.</a:t>
            </a:r>
          </a:p>
          <a:p>
            <a:endParaRPr lang="en-GB" dirty="0"/>
          </a:p>
          <a:p>
            <a:pPr fontAlgn="base"/>
            <a:r>
              <a:rPr lang="en-GB" b="1" dirty="0"/>
              <a:t>Rapid Catch-up</a:t>
            </a:r>
            <a:endParaRPr lang="en-GB" dirty="0"/>
          </a:p>
          <a:p>
            <a:pPr fontAlgn="base"/>
            <a:r>
              <a:rPr lang="en-GB" b="1" dirty="0"/>
              <a:t>What it is:</a:t>
            </a:r>
            <a:r>
              <a:rPr lang="en-GB" dirty="0"/>
              <a:t> A structured, longer-term intervention programme.</a:t>
            </a:r>
          </a:p>
          <a:p>
            <a:pPr fontAlgn="base"/>
            <a:r>
              <a:rPr lang="en-GB" b="1" dirty="0"/>
              <a:t>Who it’s for:</a:t>
            </a:r>
            <a:r>
              <a:rPr lang="en-GB" dirty="0"/>
              <a:t> Children in </a:t>
            </a:r>
            <a:r>
              <a:rPr lang="en-GB" b="1" dirty="0"/>
              <a:t>Year 2 and above</a:t>
            </a:r>
            <a:r>
              <a:rPr lang="en-GB" dirty="0"/>
              <a:t> who did not secure phonics earlier and need a second chance to learn systematically.</a:t>
            </a:r>
          </a:p>
          <a:p>
            <a:pPr fontAlgn="base"/>
            <a:r>
              <a:rPr lang="en-GB" b="1" dirty="0"/>
              <a:t>How it works:</a:t>
            </a:r>
            <a:endParaRPr lang="en-GB" dirty="0"/>
          </a:p>
          <a:p>
            <a:pPr lvl="1" fontAlgn="base"/>
            <a:r>
              <a:rPr lang="en-GB" dirty="0"/>
              <a:t>Tailored sessions with explicit phonics teaching.</a:t>
            </a:r>
          </a:p>
          <a:p>
            <a:pPr lvl="1" fontAlgn="base"/>
            <a:r>
              <a:rPr lang="en-GB" dirty="0"/>
              <a:t>Focused on closing gaps quickly to build fluency and confidence.</a:t>
            </a:r>
          </a:p>
          <a:p>
            <a:pPr lvl="1" fontAlgn="base"/>
            <a:r>
              <a:rPr lang="en-GB" b="1" dirty="0"/>
              <a:t>For Keep up session you will not be contacted. However, if your child requires the Rapid Catch Up programme the class teacher and Mrs Questa will arrange a meeting/ phone call with you</a:t>
            </a:r>
          </a:p>
        </p:txBody>
      </p:sp>
    </p:spTree>
    <p:extLst>
      <p:ext uri="{BB962C8B-B14F-4D97-AF65-F5344CB8AC3E}">
        <p14:creationId xmlns:p14="http://schemas.microsoft.com/office/powerpoint/2010/main" val="3296416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15059"/>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4400" dirty="0">
                <a:solidFill>
                  <a:srgbClr val="094E5C"/>
                </a:solidFill>
              </a:rPr>
              <a:t>Assessment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2" name="TextBox 1"/>
          <p:cNvSpPr txBox="1"/>
          <p:nvPr/>
        </p:nvSpPr>
        <p:spPr>
          <a:xfrm>
            <a:off x="1055076" y="1280160"/>
            <a:ext cx="11040909" cy="5170646"/>
          </a:xfrm>
          <a:prstGeom prst="rect">
            <a:avLst/>
          </a:prstGeom>
          <a:noFill/>
        </p:spPr>
        <p:txBody>
          <a:bodyPr wrap="square" rtlCol="0">
            <a:spAutoFit/>
          </a:bodyPr>
          <a:lstStyle/>
          <a:p>
            <a:pPr marL="285750" indent="-285750">
              <a:buFont typeface="Arial" panose="020B0604020202020204" pitchFamily="34" charset="0"/>
              <a:buChar char="•"/>
            </a:pPr>
            <a:r>
              <a:rPr lang="en-GB" sz="2400" dirty="0"/>
              <a:t>We use the AFL approach during lessons, teachers a constantly checking children responses during phonics and reading sessions.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This helps us spot if a child is struggling with a sound word or skill straight away.</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If needed they get keep up support the same day.</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Every 6 weeks children complete a short phonics assessment, this checks which sounds and tricky words they know securely and how well they can blend to read.</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Results show whether a child is on track, needs extra support or is ready to move on.</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We carry out specific fluency assessments when children are ready in Year 2.</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030164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10222" y="901508"/>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 </a:t>
            </a:r>
          </a:p>
          <a:p>
            <a:r>
              <a:rPr lang="en-GB" b="1" dirty="0">
                <a:solidFill>
                  <a:schemeClr val="tx1"/>
                </a:solidFill>
              </a:rPr>
              <a:t> </a:t>
            </a:r>
            <a:endParaRPr lang="en-GB" dirty="0">
              <a:solidFill>
                <a:schemeClr val="tx1"/>
              </a:solidFill>
            </a:endParaRPr>
          </a:p>
          <a:p>
            <a:r>
              <a:rPr lang="en-GB" b="1" dirty="0">
                <a:solidFill>
                  <a:schemeClr val="tx1"/>
                </a:solidFill>
              </a:rPr>
              <a:t> </a:t>
            </a:r>
            <a:endParaRPr lang="en-GB" dirty="0">
              <a:solidFill>
                <a:schemeClr val="tx1"/>
              </a:solidFill>
            </a:endParaRPr>
          </a:p>
          <a:p>
            <a:r>
              <a:rPr lang="en-GB" dirty="0">
                <a:solidFill>
                  <a:schemeClr val="tx1"/>
                </a:solidFill>
              </a:rPr>
              <a:t> </a:t>
            </a:r>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5151847" y="113967"/>
            <a:ext cx="6944139" cy="769441"/>
          </a:xfrm>
          <a:prstGeom prst="rect">
            <a:avLst/>
          </a:prstGeom>
          <a:noFill/>
        </p:spPr>
        <p:txBody>
          <a:bodyPr wrap="square" rtlCol="0">
            <a:spAutoFit/>
          </a:bodyPr>
          <a:lstStyle/>
          <a:p>
            <a:pPr algn="r"/>
            <a:r>
              <a:rPr lang="en-GB" sz="4400" dirty="0">
                <a:solidFill>
                  <a:srgbClr val="094E5C"/>
                </a:solidFill>
              </a:rPr>
              <a:t>Three Reads</a:t>
            </a:r>
          </a:p>
        </p:txBody>
      </p:sp>
      <p:pic>
        <p:nvPicPr>
          <p:cNvPr id="8" name="Picture 7"/>
          <p:cNvPicPr>
            <a:picLocks noChangeAspect="1"/>
          </p:cNvPicPr>
          <p:nvPr/>
        </p:nvPicPr>
        <p:blipFill>
          <a:blip r:embed="rId4"/>
          <a:stretch>
            <a:fillRect/>
          </a:stretch>
        </p:blipFill>
        <p:spPr>
          <a:xfrm>
            <a:off x="992477" y="1197964"/>
            <a:ext cx="5649113" cy="3143689"/>
          </a:xfrm>
          <a:prstGeom prst="rect">
            <a:avLst/>
          </a:prstGeom>
        </p:spPr>
      </p:pic>
      <p:sp>
        <p:nvSpPr>
          <p:cNvPr id="9" name="TextBox 8"/>
          <p:cNvSpPr txBox="1"/>
          <p:nvPr/>
        </p:nvSpPr>
        <p:spPr>
          <a:xfrm>
            <a:off x="6810780" y="1015475"/>
            <a:ext cx="5259088" cy="5909310"/>
          </a:xfrm>
          <a:prstGeom prst="rect">
            <a:avLst/>
          </a:prstGeom>
          <a:noFill/>
        </p:spPr>
        <p:txBody>
          <a:bodyPr wrap="square" rtlCol="0">
            <a:spAutoFit/>
          </a:bodyPr>
          <a:lstStyle/>
          <a:p>
            <a:pPr fontAlgn="base"/>
            <a:r>
              <a:rPr lang="en-GB" b="1" dirty="0"/>
              <a:t>First Read – Decoding</a:t>
            </a:r>
            <a:endParaRPr lang="en-GB" dirty="0"/>
          </a:p>
          <a:p>
            <a:pPr fontAlgn="base"/>
            <a:r>
              <a:rPr lang="en-GB" dirty="0"/>
              <a:t>Children </a:t>
            </a:r>
            <a:r>
              <a:rPr lang="en-GB" b="1" dirty="0"/>
              <a:t>sound out</a:t>
            </a:r>
            <a:r>
              <a:rPr lang="en-GB" dirty="0"/>
              <a:t> words they’ve learned.</a:t>
            </a:r>
          </a:p>
          <a:p>
            <a:pPr fontAlgn="base"/>
            <a:r>
              <a:rPr lang="en-GB" dirty="0"/>
              <a:t>Focus is on </a:t>
            </a:r>
            <a:r>
              <a:rPr lang="en-GB" b="1" dirty="0"/>
              <a:t>accuracy</a:t>
            </a:r>
            <a:r>
              <a:rPr lang="en-GB" dirty="0"/>
              <a:t>: reading each word correctly.</a:t>
            </a:r>
          </a:p>
          <a:p>
            <a:pPr fontAlgn="base"/>
            <a:r>
              <a:rPr lang="en-GB" dirty="0"/>
              <a:t>Teachers support children who struggle with tricky words.</a:t>
            </a:r>
          </a:p>
          <a:p>
            <a:pPr fontAlgn="base"/>
            <a:r>
              <a:rPr lang="en-GB" b="1" dirty="0"/>
              <a:t>Second Read – Prosody (Expression)</a:t>
            </a:r>
            <a:endParaRPr lang="en-GB" dirty="0"/>
          </a:p>
          <a:p>
            <a:pPr fontAlgn="base"/>
            <a:r>
              <a:rPr lang="en-GB" dirty="0"/>
              <a:t>Children read the book again, this time </a:t>
            </a:r>
            <a:r>
              <a:rPr lang="en-GB" b="1" dirty="0"/>
              <a:t>with expression and phrasing</a:t>
            </a:r>
            <a:r>
              <a:rPr lang="en-GB" dirty="0"/>
              <a:t>.</a:t>
            </a:r>
          </a:p>
          <a:p>
            <a:pPr fontAlgn="base"/>
            <a:r>
              <a:rPr lang="en-GB" dirty="0"/>
              <a:t>They focus on </a:t>
            </a:r>
            <a:r>
              <a:rPr lang="en-GB" b="1" dirty="0"/>
              <a:t>reading smoothly</a:t>
            </a:r>
            <a:r>
              <a:rPr lang="en-GB" dirty="0"/>
              <a:t> and </a:t>
            </a:r>
            <a:r>
              <a:rPr lang="en-GB" b="1" dirty="0"/>
              <a:t>sounding like talking</a:t>
            </a:r>
            <a:r>
              <a:rPr lang="en-GB" dirty="0"/>
              <a:t>.</a:t>
            </a:r>
          </a:p>
          <a:p>
            <a:pPr fontAlgn="base"/>
            <a:r>
              <a:rPr lang="en-GB" dirty="0"/>
              <a:t>Teachers model expression and intonation for tricky sentences</a:t>
            </a:r>
          </a:p>
          <a:p>
            <a:pPr fontAlgn="base"/>
            <a:r>
              <a:rPr lang="en-GB" b="1" dirty="0"/>
              <a:t>Third Read – Comprehension</a:t>
            </a:r>
            <a:endParaRPr lang="en-GB" dirty="0"/>
          </a:p>
          <a:p>
            <a:pPr fontAlgn="base"/>
            <a:r>
              <a:rPr lang="en-GB" dirty="0"/>
              <a:t>Children read the book a final time to </a:t>
            </a:r>
            <a:r>
              <a:rPr lang="en-GB" b="1" dirty="0"/>
              <a:t>understand what they are reading</a:t>
            </a:r>
            <a:r>
              <a:rPr lang="en-GB" dirty="0"/>
              <a:t>.</a:t>
            </a:r>
          </a:p>
          <a:p>
            <a:pPr fontAlgn="base"/>
            <a:r>
              <a:rPr lang="en-GB" dirty="0"/>
              <a:t>Teachers ask questions to check </a:t>
            </a:r>
            <a:r>
              <a:rPr lang="en-GB" b="1" dirty="0"/>
              <a:t>meaning, vocabulary, and inference</a:t>
            </a:r>
            <a:r>
              <a:rPr lang="en-GB" dirty="0"/>
              <a:t>.</a:t>
            </a:r>
          </a:p>
          <a:p>
            <a:pPr fontAlgn="base"/>
            <a:r>
              <a:rPr lang="en-GB" dirty="0"/>
              <a:t>This read helps children </a:t>
            </a:r>
            <a:r>
              <a:rPr lang="en-GB" b="1" dirty="0"/>
              <a:t>link decoding to understanding</a:t>
            </a:r>
            <a:r>
              <a:rPr lang="en-GB" dirty="0"/>
              <a:t>.</a:t>
            </a:r>
          </a:p>
          <a:p>
            <a:pPr fontAlgn="base"/>
            <a:endParaRPr lang="en-GB" dirty="0"/>
          </a:p>
          <a:p>
            <a:endParaRPr lang="en-GB" dirty="0"/>
          </a:p>
        </p:txBody>
      </p:sp>
    </p:spTree>
    <p:extLst>
      <p:ext uri="{BB962C8B-B14F-4D97-AF65-F5344CB8AC3E}">
        <p14:creationId xmlns:p14="http://schemas.microsoft.com/office/powerpoint/2010/main" val="541925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15059"/>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0" name="TextBox 9"/>
          <p:cNvSpPr txBox="1"/>
          <p:nvPr/>
        </p:nvSpPr>
        <p:spPr>
          <a:xfrm>
            <a:off x="998807" y="75744"/>
            <a:ext cx="10121670" cy="769441"/>
          </a:xfrm>
          <a:prstGeom prst="rect">
            <a:avLst/>
          </a:prstGeom>
          <a:noFill/>
        </p:spPr>
        <p:txBody>
          <a:bodyPr wrap="square" rtlCol="0">
            <a:spAutoFit/>
          </a:bodyPr>
          <a:lstStyle/>
          <a:p>
            <a:pPr algn="r"/>
            <a:r>
              <a:rPr lang="en-GB" sz="4400" dirty="0">
                <a:solidFill>
                  <a:srgbClr val="094E5C"/>
                </a:solidFill>
              </a:rPr>
              <a:t>Three Reads</a:t>
            </a:r>
          </a:p>
        </p:txBody>
      </p:sp>
      <p:pic>
        <p:nvPicPr>
          <p:cNvPr id="8" name="Picture 7"/>
          <p:cNvPicPr>
            <a:picLocks noChangeAspect="1"/>
          </p:cNvPicPr>
          <p:nvPr/>
        </p:nvPicPr>
        <p:blipFill>
          <a:blip r:embed="rId4"/>
          <a:stretch>
            <a:fillRect/>
          </a:stretch>
        </p:blipFill>
        <p:spPr>
          <a:xfrm>
            <a:off x="1058616" y="1261338"/>
            <a:ext cx="6585498" cy="3577947"/>
          </a:xfrm>
          <a:prstGeom prst="rect">
            <a:avLst/>
          </a:prstGeom>
        </p:spPr>
      </p:pic>
    </p:spTree>
    <p:extLst>
      <p:ext uri="{BB962C8B-B14F-4D97-AF65-F5344CB8AC3E}">
        <p14:creationId xmlns:p14="http://schemas.microsoft.com/office/powerpoint/2010/main" val="1666225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815059"/>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0" name="TextBox 9"/>
          <p:cNvSpPr txBox="1"/>
          <p:nvPr/>
        </p:nvSpPr>
        <p:spPr>
          <a:xfrm>
            <a:off x="998807" y="75744"/>
            <a:ext cx="10121670" cy="769441"/>
          </a:xfrm>
          <a:prstGeom prst="rect">
            <a:avLst/>
          </a:prstGeom>
          <a:noFill/>
        </p:spPr>
        <p:txBody>
          <a:bodyPr wrap="square" rtlCol="0">
            <a:spAutoFit/>
          </a:bodyPr>
          <a:lstStyle/>
          <a:p>
            <a:pPr algn="r"/>
            <a:r>
              <a:rPr lang="en-GB" sz="4400" dirty="0">
                <a:solidFill>
                  <a:srgbClr val="094E5C"/>
                </a:solidFill>
              </a:rPr>
              <a:t>Three Reads</a:t>
            </a:r>
          </a:p>
        </p:txBody>
      </p:sp>
      <p:pic>
        <p:nvPicPr>
          <p:cNvPr id="2" name="Picture 1"/>
          <p:cNvPicPr>
            <a:picLocks noChangeAspect="1"/>
          </p:cNvPicPr>
          <p:nvPr/>
        </p:nvPicPr>
        <p:blipFill>
          <a:blip r:embed="rId4"/>
          <a:stretch>
            <a:fillRect/>
          </a:stretch>
        </p:blipFill>
        <p:spPr>
          <a:xfrm>
            <a:off x="975135" y="1261338"/>
            <a:ext cx="6752717" cy="3765591"/>
          </a:xfrm>
          <a:prstGeom prst="rect">
            <a:avLst/>
          </a:prstGeom>
        </p:spPr>
      </p:pic>
      <p:sp>
        <p:nvSpPr>
          <p:cNvPr id="14" name="TextBox 13"/>
          <p:cNvSpPr txBox="1"/>
          <p:nvPr/>
        </p:nvSpPr>
        <p:spPr>
          <a:xfrm>
            <a:off x="7934178" y="1261338"/>
            <a:ext cx="4051496" cy="4770537"/>
          </a:xfrm>
          <a:prstGeom prst="rect">
            <a:avLst/>
          </a:prstGeom>
          <a:noFill/>
        </p:spPr>
        <p:txBody>
          <a:bodyPr wrap="square" rtlCol="0">
            <a:spAutoFit/>
          </a:bodyPr>
          <a:lstStyle/>
          <a:p>
            <a:r>
              <a:rPr lang="en-US" sz="2200" dirty="0">
                <a:ea typeface="+mn-lt"/>
                <a:cs typeface="+mn-lt"/>
              </a:rPr>
              <a:t>Wordless books are invaluable as they teach reading </a:t>
            </a:r>
            <a:r>
              <a:rPr lang="en-US" sz="2200" dirty="0" err="1">
                <a:ea typeface="+mn-lt"/>
                <a:cs typeface="+mn-lt"/>
              </a:rPr>
              <a:t>behaviours</a:t>
            </a:r>
            <a:r>
              <a:rPr lang="en-US" sz="2200" dirty="0">
                <a:ea typeface="+mn-lt"/>
                <a:cs typeface="+mn-lt"/>
              </a:rPr>
              <a:t> and early reading skills to children who are not blending – yet!</a:t>
            </a:r>
          </a:p>
          <a:p>
            <a:endParaRPr lang="en-US" sz="2200" dirty="0">
              <a:cs typeface="Calibri"/>
            </a:endParaRPr>
          </a:p>
          <a:p>
            <a:pPr marL="342900" indent="-342900">
              <a:lnSpc>
                <a:spcPct val="100000"/>
              </a:lnSpc>
            </a:pPr>
            <a:r>
              <a:rPr lang="en-US" sz="2200" dirty="0">
                <a:cs typeface="Calibri"/>
              </a:rPr>
              <a:t>Talk about the pictures.</a:t>
            </a:r>
          </a:p>
          <a:p>
            <a:pPr marL="342900" indent="-342900">
              <a:lnSpc>
                <a:spcPct val="100000"/>
              </a:lnSpc>
            </a:pPr>
            <a:endParaRPr lang="en-US" sz="2200" dirty="0">
              <a:cs typeface="Calibri"/>
            </a:endParaRPr>
          </a:p>
          <a:p>
            <a:pPr marL="342900" indent="-342900">
              <a:lnSpc>
                <a:spcPct val="100000"/>
              </a:lnSpc>
            </a:pPr>
            <a:r>
              <a:rPr lang="en-US" sz="2200" dirty="0">
                <a:cs typeface="Calibri"/>
              </a:rPr>
              <a:t>Point to the images in the circles and find them on the page.</a:t>
            </a:r>
          </a:p>
          <a:p>
            <a:pPr marL="342900" indent="-342900">
              <a:lnSpc>
                <a:spcPct val="100000"/>
              </a:lnSpc>
            </a:pPr>
            <a:endParaRPr lang="en-US" sz="2200" dirty="0">
              <a:cs typeface="Calibri"/>
            </a:endParaRPr>
          </a:p>
          <a:p>
            <a:pPr marL="342900" indent="-342900">
              <a:lnSpc>
                <a:spcPct val="100000"/>
              </a:lnSpc>
            </a:pPr>
            <a:r>
              <a:rPr lang="en-US" sz="2200" dirty="0">
                <a:cs typeface="Calibri"/>
              </a:rPr>
              <a:t>Encourage your child to make links from the book to their experiences.</a:t>
            </a:r>
          </a:p>
          <a:p>
            <a:endParaRPr lang="en-GB" dirty="0"/>
          </a:p>
        </p:txBody>
      </p:sp>
    </p:spTree>
    <p:extLst>
      <p:ext uri="{BB962C8B-B14F-4D97-AF65-F5344CB8AC3E}">
        <p14:creationId xmlns:p14="http://schemas.microsoft.com/office/powerpoint/2010/main" val="971119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2082018" y="100112"/>
            <a:ext cx="10013969" cy="769441"/>
          </a:xfrm>
          <a:prstGeom prst="rect">
            <a:avLst/>
          </a:prstGeom>
          <a:noFill/>
        </p:spPr>
        <p:txBody>
          <a:bodyPr wrap="square" rtlCol="0">
            <a:spAutoFit/>
          </a:bodyPr>
          <a:lstStyle/>
          <a:p>
            <a:pPr algn="r"/>
            <a:r>
              <a:rPr lang="en-GB" sz="4400" dirty="0">
                <a:solidFill>
                  <a:srgbClr val="094E5C"/>
                </a:solidFill>
              </a:rPr>
              <a:t>Our expectations for reading at home</a:t>
            </a:r>
          </a:p>
        </p:txBody>
      </p:sp>
      <p:sp>
        <p:nvSpPr>
          <p:cNvPr id="2" name="TextBox 1"/>
          <p:cNvSpPr txBox="1"/>
          <p:nvPr/>
        </p:nvSpPr>
        <p:spPr>
          <a:xfrm>
            <a:off x="998806" y="1167618"/>
            <a:ext cx="11097180" cy="5755422"/>
          </a:xfrm>
          <a:prstGeom prst="rect">
            <a:avLst/>
          </a:prstGeom>
          <a:noFill/>
        </p:spPr>
        <p:txBody>
          <a:bodyPr wrap="square" rtlCol="0">
            <a:spAutoFit/>
          </a:bodyPr>
          <a:lstStyle/>
          <a:p>
            <a:pPr fontAlgn="base"/>
            <a:r>
              <a:rPr lang="en-GB" sz="2800" b="1" dirty="0"/>
              <a:t>If your child can read their decodable book fluently and with confidence, it is NOT too easy for them — it is exactly the right level.</a:t>
            </a:r>
          </a:p>
          <a:p>
            <a:pPr fontAlgn="base"/>
            <a:endParaRPr lang="en-GB" b="1" dirty="0"/>
          </a:p>
          <a:p>
            <a:pPr fontAlgn="base"/>
            <a:r>
              <a:rPr lang="en-GB" sz="2400" b="1" dirty="0"/>
              <a:t>Why this is the expectation?</a:t>
            </a:r>
            <a:endParaRPr lang="en-GB" sz="2400" dirty="0"/>
          </a:p>
          <a:p>
            <a:pPr fontAlgn="base"/>
            <a:r>
              <a:rPr lang="en-GB" dirty="0"/>
              <a:t>Little </a:t>
            </a:r>
            <a:r>
              <a:rPr lang="en-GB" dirty="0" err="1"/>
              <a:t>Wandle</a:t>
            </a:r>
            <a:r>
              <a:rPr lang="en-GB" dirty="0"/>
              <a:t> decodable books are carefully matched to the </a:t>
            </a:r>
            <a:r>
              <a:rPr lang="en-GB" b="1" dirty="0"/>
              <a:t>sounds and words children have been taught</a:t>
            </a:r>
            <a:r>
              <a:rPr lang="en-GB" dirty="0"/>
              <a:t>.</a:t>
            </a:r>
          </a:p>
          <a:p>
            <a:pPr fontAlgn="base"/>
            <a:r>
              <a:rPr lang="en-GB" dirty="0"/>
              <a:t>Reading fluently shows that the child has </a:t>
            </a:r>
            <a:r>
              <a:rPr lang="en-GB" b="1" dirty="0"/>
              <a:t>mastered the phonics skills</a:t>
            </a:r>
            <a:r>
              <a:rPr lang="en-GB" dirty="0"/>
              <a:t> for that book.</a:t>
            </a:r>
          </a:p>
          <a:p>
            <a:pPr fontAlgn="base"/>
            <a:r>
              <a:rPr lang="en-GB" dirty="0"/>
              <a:t>Fluency builds </a:t>
            </a:r>
            <a:r>
              <a:rPr lang="en-GB" b="1" dirty="0"/>
              <a:t>confidence, automaticity, and enjoyment</a:t>
            </a:r>
            <a:r>
              <a:rPr lang="en-GB" dirty="0"/>
              <a:t>.</a:t>
            </a:r>
          </a:p>
          <a:p>
            <a:pPr fontAlgn="base"/>
            <a:endParaRPr lang="en-GB" dirty="0"/>
          </a:p>
          <a:p>
            <a:pPr fontAlgn="base"/>
            <a:r>
              <a:rPr lang="en-GB" b="1" dirty="0"/>
              <a:t>How parents can support</a:t>
            </a:r>
            <a:endParaRPr lang="en-GB" dirty="0"/>
          </a:p>
          <a:p>
            <a:pPr fontAlgn="base"/>
            <a:r>
              <a:rPr lang="en-GB" dirty="0"/>
              <a:t>Listen to your child read the book. If they read fluently:</a:t>
            </a:r>
          </a:p>
          <a:p>
            <a:pPr lvl="1" fontAlgn="base"/>
            <a:r>
              <a:rPr lang="en-GB" dirty="0"/>
              <a:t>Praise them for smooth, confident reading.</a:t>
            </a:r>
          </a:p>
          <a:p>
            <a:pPr lvl="1" fontAlgn="base"/>
            <a:r>
              <a:rPr lang="en-GB" dirty="0"/>
              <a:t>Talk about the story, pictures, and new vocabulary.</a:t>
            </a:r>
          </a:p>
          <a:p>
            <a:pPr lvl="1" fontAlgn="base"/>
            <a:endParaRPr lang="en-GB" dirty="0"/>
          </a:p>
          <a:p>
            <a:pPr fontAlgn="base"/>
            <a:r>
              <a:rPr lang="en-GB" sz="2000" b="1" dirty="0"/>
              <a:t>Do not request harder books</a:t>
            </a:r>
            <a:r>
              <a:rPr lang="en-GB" dirty="0"/>
              <a:t>— children need to </a:t>
            </a:r>
            <a:r>
              <a:rPr lang="en-GB" b="1" dirty="0"/>
              <a:t>solidify skills</a:t>
            </a:r>
            <a:r>
              <a:rPr lang="en-GB" dirty="0"/>
              <a:t> before moving on.</a:t>
            </a:r>
          </a:p>
          <a:p>
            <a:pPr fontAlgn="base"/>
            <a:endParaRPr lang="en-GB" dirty="0"/>
          </a:p>
          <a:p>
            <a:pPr fontAlgn="base"/>
            <a:r>
              <a:rPr lang="en-GB" dirty="0"/>
              <a:t>A book that feels easy is perfect. It helps children practice fluency, build confidence, and prepare for more challenging texts in the future.</a:t>
            </a:r>
          </a:p>
          <a:p>
            <a:r>
              <a:rPr lang="en-GB" dirty="0"/>
              <a:t/>
            </a:r>
            <a:br>
              <a:rPr lang="en-GB" dirty="0"/>
            </a:br>
            <a:endParaRPr lang="en-GB" dirty="0"/>
          </a:p>
        </p:txBody>
      </p:sp>
    </p:spTree>
    <p:extLst>
      <p:ext uri="{BB962C8B-B14F-4D97-AF65-F5344CB8AC3E}">
        <p14:creationId xmlns:p14="http://schemas.microsoft.com/office/powerpoint/2010/main" val="329703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2082018" y="100112"/>
            <a:ext cx="10013969" cy="769441"/>
          </a:xfrm>
          <a:prstGeom prst="rect">
            <a:avLst/>
          </a:prstGeom>
          <a:noFill/>
        </p:spPr>
        <p:txBody>
          <a:bodyPr wrap="square" rtlCol="0">
            <a:spAutoFit/>
          </a:bodyPr>
          <a:lstStyle/>
          <a:p>
            <a:pPr algn="r"/>
            <a:r>
              <a:rPr lang="en-GB" sz="4400" dirty="0">
                <a:solidFill>
                  <a:srgbClr val="094E5C"/>
                </a:solidFill>
              </a:rPr>
              <a:t>Our expectations for reading at home</a:t>
            </a:r>
          </a:p>
        </p:txBody>
      </p:sp>
      <p:sp>
        <p:nvSpPr>
          <p:cNvPr id="2" name="TextBox 1"/>
          <p:cNvSpPr txBox="1"/>
          <p:nvPr/>
        </p:nvSpPr>
        <p:spPr>
          <a:xfrm>
            <a:off x="998806" y="1167618"/>
            <a:ext cx="11097180" cy="4770537"/>
          </a:xfrm>
          <a:prstGeom prst="rect">
            <a:avLst/>
          </a:prstGeom>
          <a:noFill/>
        </p:spPr>
        <p:txBody>
          <a:bodyPr wrap="square" rtlCol="0">
            <a:spAutoFit/>
          </a:bodyPr>
          <a:lstStyle/>
          <a:p>
            <a:pPr fontAlgn="base"/>
            <a:r>
              <a:rPr lang="en-GB" sz="2200" b="1" dirty="0"/>
              <a:t>Bringing reading books to school</a:t>
            </a:r>
          </a:p>
          <a:p>
            <a:pPr fontAlgn="base"/>
            <a:endParaRPr lang="en-GB" sz="2200" dirty="0"/>
          </a:p>
          <a:p>
            <a:pPr algn="just" fontAlgn="base"/>
            <a:r>
              <a:rPr lang="en-GB" sz="2200" b="1" dirty="0"/>
              <a:t>Daily return is essential:</a:t>
            </a:r>
            <a:r>
              <a:rPr lang="en-GB" sz="2200" dirty="0"/>
              <a:t> Children need to bring their decodable books </a:t>
            </a:r>
            <a:r>
              <a:rPr lang="en-GB" sz="2200" b="1" dirty="0"/>
              <a:t>every day</a:t>
            </a:r>
            <a:r>
              <a:rPr lang="en-GB" sz="2200" dirty="0"/>
              <a:t> to take part in their reading group.</a:t>
            </a:r>
          </a:p>
          <a:p>
            <a:pPr algn="just" fontAlgn="base"/>
            <a:endParaRPr lang="en-GB" sz="2200" dirty="0"/>
          </a:p>
          <a:p>
            <a:pPr algn="just" fontAlgn="base"/>
            <a:r>
              <a:rPr lang="en-GB" sz="2200" b="1" dirty="0"/>
              <a:t>Missing or damaged books:</a:t>
            </a:r>
            <a:r>
              <a:rPr lang="en-GB" sz="2200" dirty="0"/>
              <a:t> If a book is lost or damaged, parents will be asked to </a:t>
            </a:r>
            <a:r>
              <a:rPr lang="en-GB" sz="2200" b="1" dirty="0"/>
              <a:t>cover the cost of replacement</a:t>
            </a:r>
            <a:r>
              <a:rPr lang="en-GB" sz="2200" dirty="0"/>
              <a:t>.</a:t>
            </a:r>
          </a:p>
          <a:p>
            <a:pPr algn="just" fontAlgn="base"/>
            <a:endParaRPr lang="en-GB" sz="2200" dirty="0"/>
          </a:p>
          <a:p>
            <a:pPr algn="just" fontAlgn="base"/>
            <a:r>
              <a:rPr lang="en-GB" sz="2200" b="1" dirty="0"/>
              <a:t>Why it matters?</a:t>
            </a:r>
            <a:endParaRPr lang="en-GB" sz="2200" dirty="0"/>
          </a:p>
          <a:p>
            <a:pPr algn="just" fontAlgn="base"/>
            <a:r>
              <a:rPr lang="en-GB" sz="2200" dirty="0"/>
              <a:t>Reading books are carefully matched to your child’s phonics level. If they don’t have their book, they </a:t>
            </a:r>
            <a:r>
              <a:rPr lang="en-GB" sz="2200" b="1" dirty="0"/>
              <a:t>cannot practise fluency, expression, and comprehension in their group session</a:t>
            </a:r>
            <a:r>
              <a:rPr lang="en-GB" sz="2200" dirty="0"/>
              <a:t>.</a:t>
            </a:r>
          </a:p>
          <a:p>
            <a:r>
              <a:rPr lang="en-GB" sz="2200" dirty="0"/>
              <a:t>Reading books will be handed out on a Tuesday- starting Tuesday 23</a:t>
            </a:r>
            <a:r>
              <a:rPr lang="en-GB" sz="2200" baseline="30000" dirty="0"/>
              <a:t>rd</a:t>
            </a:r>
            <a:r>
              <a:rPr lang="en-GB" sz="2200" dirty="0"/>
              <a:t> September, these will then be changed weekly</a:t>
            </a:r>
            <a:r>
              <a:rPr lang="en-GB" dirty="0"/>
              <a:t/>
            </a:r>
            <a:br>
              <a:rPr lang="en-GB" dirty="0"/>
            </a:br>
            <a:endParaRPr lang="en-GB" dirty="0"/>
          </a:p>
        </p:txBody>
      </p:sp>
    </p:spTree>
    <p:extLst>
      <p:ext uri="{BB962C8B-B14F-4D97-AF65-F5344CB8AC3E}">
        <p14:creationId xmlns:p14="http://schemas.microsoft.com/office/powerpoint/2010/main" val="184332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2082018" y="100112"/>
            <a:ext cx="10013969" cy="769441"/>
          </a:xfrm>
          <a:prstGeom prst="rect">
            <a:avLst/>
          </a:prstGeom>
          <a:noFill/>
        </p:spPr>
        <p:txBody>
          <a:bodyPr wrap="square" rtlCol="0">
            <a:spAutoFit/>
          </a:bodyPr>
          <a:lstStyle/>
          <a:p>
            <a:pPr algn="r"/>
            <a:r>
              <a:rPr lang="en-GB" sz="4400" dirty="0">
                <a:solidFill>
                  <a:srgbClr val="094E5C"/>
                </a:solidFill>
              </a:rPr>
              <a:t>Our expectations for reading at home</a:t>
            </a:r>
          </a:p>
        </p:txBody>
      </p:sp>
      <p:sp>
        <p:nvSpPr>
          <p:cNvPr id="18" name="TextBox 17"/>
          <p:cNvSpPr txBox="1"/>
          <p:nvPr/>
        </p:nvSpPr>
        <p:spPr>
          <a:xfrm>
            <a:off x="1015730" y="1047242"/>
            <a:ext cx="10888394" cy="5370701"/>
          </a:xfrm>
          <a:prstGeom prst="rect">
            <a:avLst/>
          </a:prstGeom>
          <a:noFill/>
        </p:spPr>
        <p:txBody>
          <a:bodyPr wrap="square" rtlCol="0">
            <a:spAutoFit/>
          </a:bodyPr>
          <a:lstStyle/>
          <a:p>
            <a:r>
              <a:rPr lang="en-GB" dirty="0"/>
              <a:t>Homework will usually focus on practising sounds, tricky words, and reading decodable books that your child has been learning in school. It is short and focused — designed to reinforce what your child has already learned, not to introduce new skills.</a:t>
            </a:r>
          </a:p>
          <a:p>
            <a:endParaRPr lang="en-GB" sz="900" dirty="0"/>
          </a:p>
          <a:p>
            <a:r>
              <a:rPr lang="en-GB" b="1" u="sng" dirty="0"/>
              <a:t>Typical homework activities</a:t>
            </a:r>
          </a:p>
          <a:p>
            <a:r>
              <a:rPr lang="en-GB" dirty="0"/>
              <a:t>Reading practice book</a:t>
            </a:r>
          </a:p>
          <a:p>
            <a:r>
              <a:rPr lang="en-GB" dirty="0"/>
              <a:t>Children read the same decodable book they are using in school.</a:t>
            </a:r>
          </a:p>
          <a:p>
            <a:r>
              <a:rPr lang="en-GB" dirty="0"/>
              <a:t>Encourage fluency, expression, and understanding.</a:t>
            </a:r>
          </a:p>
          <a:p>
            <a:endParaRPr lang="en-GB" sz="600" dirty="0"/>
          </a:p>
          <a:p>
            <a:r>
              <a:rPr lang="en-GB" b="1" u="sng" dirty="0"/>
              <a:t>Tricky word practice</a:t>
            </a:r>
          </a:p>
          <a:p>
            <a:r>
              <a:rPr lang="en-GB" dirty="0"/>
              <a:t>Flashcards, games, or worksheets to practise words that cannot be sounded out.</a:t>
            </a:r>
          </a:p>
          <a:p>
            <a:endParaRPr lang="en-GB" sz="200" dirty="0"/>
          </a:p>
          <a:p>
            <a:r>
              <a:rPr lang="en-GB" b="1" u="sng" dirty="0"/>
              <a:t>Sound or letter revision</a:t>
            </a:r>
          </a:p>
          <a:p>
            <a:r>
              <a:rPr lang="en-GB" dirty="0"/>
              <a:t>Quick activities to review previously taught phonics sounds.</a:t>
            </a:r>
          </a:p>
          <a:p>
            <a:r>
              <a:rPr lang="en-GB" b="1" u="sng" dirty="0"/>
              <a:t>How parents can help</a:t>
            </a:r>
          </a:p>
          <a:p>
            <a:r>
              <a:rPr lang="en-GB" dirty="0"/>
              <a:t>Set aside a short, regular time each day (10–15 minutes) for phonics and reading homework.</a:t>
            </a:r>
          </a:p>
          <a:p>
            <a:r>
              <a:rPr lang="en-GB" dirty="0"/>
              <a:t>Encourage your child to read aloud — listen, praise, and discuss the story.</a:t>
            </a:r>
          </a:p>
          <a:p>
            <a:r>
              <a:rPr lang="en-GB" dirty="0"/>
              <a:t>Use the Little </a:t>
            </a:r>
            <a:r>
              <a:rPr lang="en-GB" dirty="0" err="1"/>
              <a:t>Wandle</a:t>
            </a:r>
            <a:r>
              <a:rPr lang="en-GB" dirty="0"/>
              <a:t> parent resources for guidance on correct pronunciation and support. (littlewandle.org.uk)</a:t>
            </a:r>
          </a:p>
          <a:p>
            <a:endParaRPr lang="en-GB" dirty="0"/>
          </a:p>
          <a:p>
            <a:r>
              <a:rPr lang="en-GB" b="1" dirty="0"/>
              <a:t>Little </a:t>
            </a:r>
            <a:r>
              <a:rPr lang="en-GB" b="1" dirty="0" err="1"/>
              <a:t>Wandle</a:t>
            </a:r>
            <a:r>
              <a:rPr lang="en-GB" b="1" dirty="0"/>
              <a:t> homework is not about extra work — it’s about giving your child a little daily practice to build fluency, confidence, and enjoyment in reading.</a:t>
            </a:r>
          </a:p>
        </p:txBody>
      </p:sp>
    </p:spTree>
    <p:extLst>
      <p:ext uri="{BB962C8B-B14F-4D97-AF65-F5344CB8AC3E}">
        <p14:creationId xmlns:p14="http://schemas.microsoft.com/office/powerpoint/2010/main" val="3302585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2082018" y="100112"/>
            <a:ext cx="10013969" cy="769441"/>
          </a:xfrm>
          <a:prstGeom prst="rect">
            <a:avLst/>
          </a:prstGeom>
          <a:noFill/>
        </p:spPr>
        <p:txBody>
          <a:bodyPr wrap="square" rtlCol="0">
            <a:spAutoFit/>
          </a:bodyPr>
          <a:lstStyle/>
          <a:p>
            <a:pPr algn="r"/>
            <a:r>
              <a:rPr lang="en-GB" sz="4400" dirty="0">
                <a:solidFill>
                  <a:srgbClr val="094E5C"/>
                </a:solidFill>
              </a:rPr>
              <a:t>Our expectations for reading at home</a:t>
            </a:r>
          </a:p>
        </p:txBody>
      </p:sp>
      <p:sp>
        <p:nvSpPr>
          <p:cNvPr id="18" name="TextBox 17"/>
          <p:cNvSpPr txBox="1"/>
          <p:nvPr/>
        </p:nvSpPr>
        <p:spPr>
          <a:xfrm>
            <a:off x="1015730" y="1047242"/>
            <a:ext cx="10888394" cy="6940361"/>
          </a:xfrm>
          <a:prstGeom prst="rect">
            <a:avLst/>
          </a:prstGeom>
          <a:noFill/>
        </p:spPr>
        <p:txBody>
          <a:bodyPr wrap="square" rtlCol="0">
            <a:spAutoFit/>
          </a:bodyPr>
          <a:lstStyle/>
          <a:p>
            <a:r>
              <a:rPr lang="en-GB" sz="2200" b="1" u="sng" dirty="0"/>
              <a:t>Reception</a:t>
            </a:r>
          </a:p>
          <a:p>
            <a:endParaRPr lang="en-GB" sz="1100" b="1" dirty="0"/>
          </a:p>
          <a:p>
            <a:endParaRPr lang="en-GB" sz="2200" dirty="0" smtClean="0"/>
          </a:p>
          <a:p>
            <a:r>
              <a:rPr lang="en-GB" sz="2200" dirty="0" smtClean="0"/>
              <a:t>Library books sent home on a Monday- these do not need to come back to school each day but must be returned every Monday</a:t>
            </a:r>
          </a:p>
          <a:p>
            <a:endParaRPr lang="en-GB" sz="2200" dirty="0" smtClean="0"/>
          </a:p>
          <a:p>
            <a:r>
              <a:rPr lang="en-GB" sz="2200" dirty="0" smtClean="0"/>
              <a:t>Reading </a:t>
            </a:r>
            <a:r>
              <a:rPr lang="en-GB" sz="2200" dirty="0"/>
              <a:t>books will be sent out every </a:t>
            </a:r>
            <a:r>
              <a:rPr lang="en-GB" sz="2200" dirty="0" smtClean="0"/>
              <a:t>Tuesday- please bring them back every day</a:t>
            </a:r>
            <a:endParaRPr lang="en-GB" sz="2200" dirty="0"/>
          </a:p>
          <a:p>
            <a:endParaRPr lang="en-GB" sz="2200" b="1" dirty="0"/>
          </a:p>
          <a:p>
            <a:r>
              <a:rPr lang="en-GB" sz="2200" dirty="0"/>
              <a:t>Sounds, tricky words, letter formation that we are learning for the week will be sent out every Monday via Tapestry</a:t>
            </a:r>
          </a:p>
          <a:p>
            <a:endParaRPr lang="en-GB" sz="2200" dirty="0"/>
          </a:p>
          <a:p>
            <a:r>
              <a:rPr lang="en-GB" sz="2200" dirty="0"/>
              <a:t>Rhyme of the Week will be sent out every </a:t>
            </a:r>
            <a:r>
              <a:rPr lang="en-GB" sz="2200" dirty="0" smtClean="0"/>
              <a:t>Friday</a:t>
            </a:r>
          </a:p>
          <a:p>
            <a:endParaRPr lang="en-GB" sz="2200" dirty="0"/>
          </a:p>
          <a:p>
            <a:r>
              <a:rPr lang="en-GB" sz="2200" dirty="0" smtClean="0"/>
              <a:t>Reading videos</a:t>
            </a:r>
            <a:endParaRPr lang="en-GB" sz="2200" dirty="0"/>
          </a:p>
          <a:p>
            <a:endParaRPr lang="en-GB" sz="2200" dirty="0"/>
          </a:p>
          <a:p>
            <a:endParaRPr lang="en-GB" dirty="0"/>
          </a:p>
          <a:p>
            <a:endParaRPr lang="en-GB" dirty="0"/>
          </a:p>
          <a:p>
            <a:endParaRPr lang="en-GB" dirty="0"/>
          </a:p>
          <a:p>
            <a:endParaRPr lang="en-GB" b="1" dirty="0"/>
          </a:p>
          <a:p>
            <a:endParaRPr lang="en-GB" b="1" dirty="0"/>
          </a:p>
          <a:p>
            <a:endParaRPr lang="en-GB" b="1" dirty="0"/>
          </a:p>
          <a:p>
            <a:endParaRPr lang="en-GB" b="1" dirty="0"/>
          </a:p>
        </p:txBody>
      </p:sp>
    </p:spTree>
    <p:extLst>
      <p:ext uri="{BB962C8B-B14F-4D97-AF65-F5344CB8AC3E}">
        <p14:creationId xmlns:p14="http://schemas.microsoft.com/office/powerpoint/2010/main" val="2712409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3631475" y="100112"/>
            <a:ext cx="8464512" cy="769441"/>
          </a:xfrm>
          <a:prstGeom prst="rect">
            <a:avLst/>
          </a:prstGeom>
          <a:noFill/>
        </p:spPr>
        <p:txBody>
          <a:bodyPr wrap="square" rtlCol="0">
            <a:spAutoFit/>
          </a:bodyPr>
          <a:lstStyle/>
          <a:p>
            <a:pPr algn="r"/>
            <a:r>
              <a:rPr lang="en-GB" sz="4400" dirty="0">
                <a:solidFill>
                  <a:srgbClr val="094E5C"/>
                </a:solidFill>
              </a:rPr>
              <a:t>Reading at Home</a:t>
            </a:r>
          </a:p>
        </p:txBody>
      </p:sp>
      <p:pic>
        <p:nvPicPr>
          <p:cNvPr id="2" name="Picture 1"/>
          <p:cNvPicPr>
            <a:picLocks noChangeAspect="1"/>
          </p:cNvPicPr>
          <p:nvPr/>
        </p:nvPicPr>
        <p:blipFill>
          <a:blip r:embed="rId4"/>
          <a:stretch>
            <a:fillRect/>
          </a:stretch>
        </p:blipFill>
        <p:spPr>
          <a:xfrm>
            <a:off x="2300333" y="1232749"/>
            <a:ext cx="8284564" cy="4774156"/>
          </a:xfrm>
          <a:prstGeom prst="rect">
            <a:avLst/>
          </a:prstGeom>
        </p:spPr>
      </p:pic>
    </p:spTree>
    <p:extLst>
      <p:ext uri="{BB962C8B-B14F-4D97-AF65-F5344CB8AC3E}">
        <p14:creationId xmlns:p14="http://schemas.microsoft.com/office/powerpoint/2010/main" val="3205004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3631475" y="100112"/>
            <a:ext cx="8464512" cy="769441"/>
          </a:xfrm>
          <a:prstGeom prst="rect">
            <a:avLst/>
          </a:prstGeom>
          <a:noFill/>
        </p:spPr>
        <p:txBody>
          <a:bodyPr wrap="square" rtlCol="0">
            <a:spAutoFit/>
          </a:bodyPr>
          <a:lstStyle/>
          <a:p>
            <a:pPr algn="r"/>
            <a:r>
              <a:rPr lang="en-GB" sz="4400" dirty="0">
                <a:solidFill>
                  <a:srgbClr val="094E5C"/>
                </a:solidFill>
              </a:rPr>
              <a:t>Reading at Home</a:t>
            </a:r>
          </a:p>
        </p:txBody>
      </p:sp>
      <p:pic>
        <p:nvPicPr>
          <p:cNvPr id="8" name="Picture 7"/>
          <p:cNvPicPr>
            <a:picLocks noChangeAspect="1"/>
          </p:cNvPicPr>
          <p:nvPr/>
        </p:nvPicPr>
        <p:blipFill>
          <a:blip r:embed="rId4"/>
          <a:stretch>
            <a:fillRect/>
          </a:stretch>
        </p:blipFill>
        <p:spPr>
          <a:xfrm>
            <a:off x="1284466" y="1244610"/>
            <a:ext cx="7920494" cy="3341458"/>
          </a:xfrm>
          <a:prstGeom prst="rect">
            <a:avLst/>
          </a:prstGeom>
        </p:spPr>
      </p:pic>
      <p:sp>
        <p:nvSpPr>
          <p:cNvPr id="9" name="TextBox 8"/>
          <p:cNvSpPr txBox="1"/>
          <p:nvPr/>
        </p:nvSpPr>
        <p:spPr>
          <a:xfrm>
            <a:off x="1165122" y="4895557"/>
            <a:ext cx="10781071" cy="1600438"/>
          </a:xfrm>
          <a:prstGeom prst="rect">
            <a:avLst/>
          </a:prstGeom>
          <a:noFill/>
        </p:spPr>
        <p:txBody>
          <a:bodyPr wrap="square" rtlCol="0">
            <a:spAutoFit/>
          </a:bodyPr>
          <a:lstStyle/>
          <a:p>
            <a:pPr marL="171450" indent="-171450">
              <a:buFont typeface="Arial"/>
              <a:buChar char="•"/>
            </a:pPr>
            <a:r>
              <a:rPr lang="en-US" sz="2000" dirty="0"/>
              <a:t>As well as the ‘learning to read’ book that your child will bring home they will also bring home a book for sharing with you. </a:t>
            </a:r>
          </a:p>
          <a:p>
            <a:pPr marL="171450" indent="-171450">
              <a:buFont typeface="Arial"/>
              <a:buChar char="•"/>
            </a:pPr>
            <a:r>
              <a:rPr lang="en-US" sz="2000" dirty="0"/>
              <a:t>This shared book is SO important. This is how we are going to give them the WILL to read. </a:t>
            </a:r>
          </a:p>
          <a:p>
            <a:pPr marL="171450" indent="-171450">
              <a:buFont typeface="Arial"/>
              <a:buChar char="•"/>
            </a:pPr>
            <a:r>
              <a:rPr lang="en-US" sz="2000" dirty="0"/>
              <a:t>Please read with your child as often as you can – at least once a day if possible.</a:t>
            </a:r>
          </a:p>
          <a:p>
            <a:endParaRPr lang="en-GB" dirty="0"/>
          </a:p>
        </p:txBody>
      </p:sp>
    </p:spTree>
    <p:extLst>
      <p:ext uri="{BB962C8B-B14F-4D97-AF65-F5344CB8AC3E}">
        <p14:creationId xmlns:p14="http://schemas.microsoft.com/office/powerpoint/2010/main" val="2344790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3631475" y="100112"/>
            <a:ext cx="8464512" cy="769441"/>
          </a:xfrm>
          <a:prstGeom prst="rect">
            <a:avLst/>
          </a:prstGeom>
          <a:noFill/>
        </p:spPr>
        <p:txBody>
          <a:bodyPr wrap="square" rtlCol="0">
            <a:spAutoFit/>
          </a:bodyPr>
          <a:lstStyle/>
          <a:p>
            <a:pPr algn="r"/>
            <a:r>
              <a:rPr lang="en-GB" sz="4400" dirty="0">
                <a:solidFill>
                  <a:srgbClr val="094E5C"/>
                </a:solidFill>
              </a:rPr>
              <a:t>Reading at Home</a:t>
            </a:r>
          </a:p>
        </p:txBody>
      </p:sp>
      <p:pic>
        <p:nvPicPr>
          <p:cNvPr id="2" name="Picture 1"/>
          <p:cNvPicPr>
            <a:picLocks noChangeAspect="1"/>
          </p:cNvPicPr>
          <p:nvPr/>
        </p:nvPicPr>
        <p:blipFill>
          <a:blip r:embed="rId4"/>
          <a:stretch>
            <a:fillRect/>
          </a:stretch>
        </p:blipFill>
        <p:spPr>
          <a:xfrm>
            <a:off x="2145139" y="1314721"/>
            <a:ext cx="8208681" cy="4491031"/>
          </a:xfrm>
          <a:prstGeom prst="rect">
            <a:avLst/>
          </a:prstGeom>
        </p:spPr>
      </p:pic>
    </p:spTree>
    <p:extLst>
      <p:ext uri="{BB962C8B-B14F-4D97-AF65-F5344CB8AC3E}">
        <p14:creationId xmlns:p14="http://schemas.microsoft.com/office/powerpoint/2010/main" val="2882495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3631475" y="100112"/>
            <a:ext cx="8464512" cy="769441"/>
          </a:xfrm>
          <a:prstGeom prst="rect">
            <a:avLst/>
          </a:prstGeom>
          <a:noFill/>
        </p:spPr>
        <p:txBody>
          <a:bodyPr wrap="square" rtlCol="0">
            <a:spAutoFit/>
          </a:bodyPr>
          <a:lstStyle/>
          <a:p>
            <a:pPr algn="r"/>
            <a:r>
              <a:rPr lang="en-GB" sz="4400" dirty="0">
                <a:solidFill>
                  <a:srgbClr val="094E5C"/>
                </a:solidFill>
              </a:rPr>
              <a:t>Reading at Home</a:t>
            </a:r>
          </a:p>
        </p:txBody>
      </p:sp>
      <p:pic>
        <p:nvPicPr>
          <p:cNvPr id="3" name="Picture 2"/>
          <p:cNvPicPr>
            <a:picLocks noChangeAspect="1"/>
          </p:cNvPicPr>
          <p:nvPr/>
        </p:nvPicPr>
        <p:blipFill>
          <a:blip r:embed="rId4"/>
          <a:stretch>
            <a:fillRect/>
          </a:stretch>
        </p:blipFill>
        <p:spPr>
          <a:xfrm>
            <a:off x="2195548" y="1359579"/>
            <a:ext cx="7763057" cy="4338557"/>
          </a:xfrm>
          <a:prstGeom prst="rect">
            <a:avLst/>
          </a:prstGeom>
        </p:spPr>
      </p:pic>
    </p:spTree>
    <p:extLst>
      <p:ext uri="{BB962C8B-B14F-4D97-AF65-F5344CB8AC3E}">
        <p14:creationId xmlns:p14="http://schemas.microsoft.com/office/powerpoint/2010/main" val="3434509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23287" y="736224"/>
            <a:ext cx="11368713" cy="60108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355" y="0"/>
            <a:ext cx="12191645" cy="979714"/>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2" name="Rectangle 11"/>
          <p:cNvSpPr/>
          <p:nvPr/>
        </p:nvSpPr>
        <p:spPr>
          <a:xfrm>
            <a:off x="70241" y="132067"/>
            <a:ext cx="12025745" cy="733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2" y="132068"/>
            <a:ext cx="753044" cy="704096"/>
          </a:xfrm>
          <a:prstGeom prst="rect">
            <a:avLst/>
          </a:prstGeom>
        </p:spPr>
      </p:pic>
      <p:sp>
        <p:nvSpPr>
          <p:cNvPr id="13" name="Rectangle 12"/>
          <p:cNvSpPr/>
          <p:nvPr/>
        </p:nvSpPr>
        <p:spPr>
          <a:xfrm>
            <a:off x="70241" y="6352099"/>
            <a:ext cx="12108694" cy="489857"/>
          </a:xfrm>
          <a:prstGeom prst="rect">
            <a:avLst/>
          </a:prstGeom>
          <a:solidFill>
            <a:schemeClr val="bg1"/>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7" name="Rectangle 6"/>
          <p:cNvSpPr/>
          <p:nvPr/>
        </p:nvSpPr>
        <p:spPr>
          <a:xfrm>
            <a:off x="3030927" y="6364251"/>
            <a:ext cx="6858000" cy="461665"/>
          </a:xfrm>
          <a:prstGeom prst="rect">
            <a:avLst/>
          </a:prstGeom>
          <a:noFill/>
        </p:spPr>
        <p:txBody>
          <a:bodyPr wrap="square" lIns="91440" tIns="45720" rIns="91440" bIns="45720">
            <a:spAutoFit/>
          </a:bodyPr>
          <a:lstStyle/>
          <a:p>
            <a:pPr algn="ctr"/>
            <a:r>
              <a:rPr lang="en-US" sz="2400" dirty="0">
                <a:solidFill>
                  <a:srgbClr val="094E5C"/>
                </a:solidFill>
                <a:latin typeface="Calibri" panose="020F0502020204030204" pitchFamily="34" charset="0"/>
                <a:ea typeface="Poppins"/>
                <a:cs typeface="Poppins"/>
              </a:rPr>
              <a:t>We are family </a:t>
            </a:r>
            <a:r>
              <a:rPr lang="en-US" sz="2400" dirty="0">
                <a:solidFill>
                  <a:srgbClr val="CF141C"/>
                </a:solidFill>
                <a:latin typeface="Calibri" panose="020F0502020204030204" pitchFamily="34" charset="0"/>
                <a:ea typeface="Poppins"/>
                <a:cs typeface="Poppins"/>
              </a:rPr>
              <a:t>•</a:t>
            </a:r>
            <a:r>
              <a:rPr lang="en-US" sz="2400" dirty="0">
                <a:solidFill>
                  <a:srgbClr val="094E5C"/>
                </a:solidFill>
                <a:latin typeface="Calibri" panose="020F0502020204030204" pitchFamily="34" charset="0"/>
                <a:ea typeface="Poppins"/>
                <a:cs typeface="Poppins"/>
              </a:rPr>
              <a:t> All are welcome </a:t>
            </a:r>
            <a:r>
              <a:rPr lang="en-US" sz="2400" dirty="0">
                <a:solidFill>
                  <a:srgbClr val="CF141C"/>
                </a:solidFill>
                <a:latin typeface="Calibri" panose="020F0502020204030204" pitchFamily="34" charset="0"/>
                <a:ea typeface="Poppins"/>
                <a:cs typeface="Poppins"/>
              </a:rPr>
              <a:t>• </a:t>
            </a:r>
            <a:r>
              <a:rPr lang="en-US" sz="2400" dirty="0">
                <a:solidFill>
                  <a:srgbClr val="094E5C"/>
                </a:solidFill>
                <a:latin typeface="Calibri" panose="020F0502020204030204" pitchFamily="34" charset="0"/>
                <a:ea typeface="Poppins"/>
                <a:cs typeface="Poppins"/>
              </a:rPr>
              <a:t>You are loved</a:t>
            </a:r>
            <a:endParaRPr lang="en-US" sz="3600" b="0" cap="none" spc="0" dirty="0">
              <a:ln w="0">
                <a:solidFill>
                  <a:schemeClr val="accent1">
                    <a:lumMod val="50000"/>
                  </a:schemeClr>
                </a:solidFill>
              </a:ln>
              <a:solidFill>
                <a:srgbClr val="094E5C"/>
              </a:solidFill>
              <a:effectLst>
                <a:outerShdw blurRad="38100" dist="19050" dir="2700000" algn="tl" rotWithShape="0">
                  <a:schemeClr val="dk1">
                    <a:alpha val="40000"/>
                  </a:schemeClr>
                </a:outerShdw>
              </a:effectLst>
              <a:latin typeface="+mj-lt"/>
            </a:endParaRPr>
          </a:p>
        </p:txBody>
      </p:sp>
      <p:sp>
        <p:nvSpPr>
          <p:cNvPr id="6" name="Rectangle 5"/>
          <p:cNvSpPr/>
          <p:nvPr/>
        </p:nvSpPr>
        <p:spPr>
          <a:xfrm rot="16200000">
            <a:off x="-2527322" y="3507390"/>
            <a:ext cx="5878287" cy="822931"/>
          </a:xfrm>
          <a:prstGeom prst="rect">
            <a:avLst/>
          </a:prstGeom>
          <a:solidFill>
            <a:srgbClr val="094E5C"/>
          </a:solidFill>
          <a:ln>
            <a:solidFill>
              <a:srgbClr val="094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4E5C"/>
              </a:solidFill>
            </a:endParaRPr>
          </a:p>
        </p:txBody>
      </p:sp>
      <p:sp>
        <p:nvSpPr>
          <p:cNvPr id="14" name="TextBox 13"/>
          <p:cNvSpPr txBox="1"/>
          <p:nvPr/>
        </p:nvSpPr>
        <p:spPr>
          <a:xfrm>
            <a:off x="3631475" y="100112"/>
            <a:ext cx="8464512" cy="769441"/>
          </a:xfrm>
          <a:prstGeom prst="rect">
            <a:avLst/>
          </a:prstGeom>
          <a:noFill/>
        </p:spPr>
        <p:txBody>
          <a:bodyPr wrap="square" rtlCol="0">
            <a:spAutoFit/>
          </a:bodyPr>
          <a:lstStyle/>
          <a:p>
            <a:pPr algn="r"/>
            <a:r>
              <a:rPr lang="en-GB" sz="4400" dirty="0">
                <a:solidFill>
                  <a:srgbClr val="094E5C"/>
                </a:solidFill>
              </a:rPr>
              <a:t>Reading at Home</a:t>
            </a:r>
          </a:p>
        </p:txBody>
      </p:sp>
      <p:pic>
        <p:nvPicPr>
          <p:cNvPr id="2" name="Picture 1"/>
          <p:cNvPicPr>
            <a:picLocks noChangeAspect="1"/>
          </p:cNvPicPr>
          <p:nvPr/>
        </p:nvPicPr>
        <p:blipFill>
          <a:blip r:embed="rId4"/>
          <a:stretch>
            <a:fillRect/>
          </a:stretch>
        </p:blipFill>
        <p:spPr>
          <a:xfrm>
            <a:off x="2281942" y="1715938"/>
            <a:ext cx="8005530" cy="3638877"/>
          </a:xfrm>
          <a:prstGeom prst="rect">
            <a:avLst/>
          </a:prstGeom>
        </p:spPr>
      </p:pic>
    </p:spTree>
    <p:extLst>
      <p:ext uri="{BB962C8B-B14F-4D97-AF65-F5344CB8AC3E}">
        <p14:creationId xmlns:p14="http://schemas.microsoft.com/office/powerpoint/2010/main" val="22258559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 PowerPoint Template for D and N.potx" id="{A6E77DCC-10D5-44A3-8F92-D16E8E6FCC7B}" vid="{3A14B046-418A-4A72-8A12-72129C08308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89F1B49E64089459610725AC1FC29A9" ma:contentTypeVersion="18" ma:contentTypeDescription="Create a new document." ma:contentTypeScope="" ma:versionID="aabe5fcb20729201a631309cea01e80c">
  <xsd:schema xmlns:xsd="http://www.w3.org/2001/XMLSchema" xmlns:xs="http://www.w3.org/2001/XMLSchema" xmlns:p="http://schemas.microsoft.com/office/2006/metadata/properties" xmlns:ns3="10ff84cf-3863-4b0a-bee6-19fb77fb5eb4" xmlns:ns4="e253f355-4cf8-4cc1-90bc-73ad281df2c8" targetNamespace="http://schemas.microsoft.com/office/2006/metadata/properties" ma:root="true" ma:fieldsID="20ebce693d14bf5562796e4181162334" ns3:_="" ns4:_="">
    <xsd:import namespace="10ff84cf-3863-4b0a-bee6-19fb77fb5eb4"/>
    <xsd:import namespace="e253f355-4cf8-4cc1-90bc-73ad281df2c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LengthInSeconds"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ServiceObjectDetectorVersions" minOccurs="0"/>
                <xsd:element ref="ns4:MediaServiceSystemTags" minOccurs="0"/>
                <xsd:element ref="ns4:_activity"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ff84cf-3863-4b0a-bee6-19fb77fb5eb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53f355-4cf8-4cc1-90bc-73ad281df2c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_activity" ma:index="24" nillable="true" ma:displayName="_activity" ma:hidden="true" ma:internalName="_activity">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253f355-4cf8-4cc1-90bc-73ad281df2c8" xsi:nil="true"/>
  </documentManagement>
</p:properties>
</file>

<file path=customXml/itemProps1.xml><?xml version="1.0" encoding="utf-8"?>
<ds:datastoreItem xmlns:ds="http://schemas.openxmlformats.org/officeDocument/2006/customXml" ds:itemID="{7F7F5D2A-D7D8-49CB-9EC6-C2545D30D28B}">
  <ds:schemaRefs>
    <ds:schemaRef ds:uri="http://schemas.microsoft.com/sharepoint/v3/contenttype/forms"/>
  </ds:schemaRefs>
</ds:datastoreItem>
</file>

<file path=customXml/itemProps2.xml><?xml version="1.0" encoding="utf-8"?>
<ds:datastoreItem xmlns:ds="http://schemas.openxmlformats.org/officeDocument/2006/customXml" ds:itemID="{CA234992-67E5-4F9A-9F0B-DAE9EBD89A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ff84cf-3863-4b0a-bee6-19fb77fb5eb4"/>
    <ds:schemaRef ds:uri="e253f355-4cf8-4cc1-90bc-73ad281df2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2B2325-B6D7-4BE4-BEEE-BAAA016C28CE}">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e253f355-4cf8-4cc1-90bc-73ad281df2c8"/>
    <ds:schemaRef ds:uri="10ff84cf-3863-4b0a-bee6-19fb77fb5eb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8590</TotalTime>
  <Words>3377</Words>
  <Application>Microsoft Office PowerPoint</Application>
  <PresentationFormat>Widescreen</PresentationFormat>
  <Paragraphs>377</Paragraphs>
  <Slides>33</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33</vt:i4>
      </vt:variant>
    </vt:vector>
  </HeadingPairs>
  <TitlesOfParts>
    <vt:vector size="39" baseType="lpstr">
      <vt:lpstr>Arial</vt:lpstr>
      <vt:lpstr>Calibri</vt:lpstr>
      <vt:lpstr>Calibri Light</vt:lpstr>
      <vt:lpstr>Poppins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Myers</dc:creator>
  <cp:lastModifiedBy>Kara Swift</cp:lastModifiedBy>
  <cp:revision>356</cp:revision>
  <cp:lastPrinted>2024-06-19T14:05:16Z</cp:lastPrinted>
  <dcterms:created xsi:type="dcterms:W3CDTF">2023-04-06T07:39:56Z</dcterms:created>
  <dcterms:modified xsi:type="dcterms:W3CDTF">2026-09-07T15:54:19Z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0x010100589F1B49E64089459610725AC1FC29A9</vt:lpwstr>
  </property>
</Properties>
</file>