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4"/>
  </p:sldMasterIdLst>
  <p:notesMasterIdLst>
    <p:notesMasterId r:id="rId33"/>
  </p:notesMasterIdLst>
  <p:sldIdLst>
    <p:sldId id="256" r:id="rId5"/>
    <p:sldId id="257" r:id="rId6"/>
    <p:sldId id="258" r:id="rId7"/>
    <p:sldId id="284" r:id="rId8"/>
    <p:sldId id="283" r:id="rId9"/>
    <p:sldId id="276" r:id="rId10"/>
    <p:sldId id="260" r:id="rId11"/>
    <p:sldId id="261" r:id="rId12"/>
    <p:sldId id="262" r:id="rId13"/>
    <p:sldId id="263" r:id="rId14"/>
    <p:sldId id="265" r:id="rId15"/>
    <p:sldId id="266" r:id="rId16"/>
    <p:sldId id="267" r:id="rId17"/>
    <p:sldId id="268" r:id="rId18"/>
    <p:sldId id="269" r:id="rId19"/>
    <p:sldId id="270" r:id="rId20"/>
    <p:sldId id="271" r:id="rId21"/>
    <p:sldId id="264" r:id="rId22"/>
    <p:sldId id="275" r:id="rId23"/>
    <p:sldId id="273" r:id="rId24"/>
    <p:sldId id="282" r:id="rId25"/>
    <p:sldId id="277" r:id="rId26"/>
    <p:sldId id="278" r:id="rId27"/>
    <p:sldId id="279" r:id="rId28"/>
    <p:sldId id="272" r:id="rId29"/>
    <p:sldId id="285" r:id="rId30"/>
    <p:sldId id="280" r:id="rId31"/>
    <p:sldId id="281"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842AEB-F5F2-49C2-9EDF-15E5ABBEBC92}" type="datetimeFigureOut">
              <a:rPr lang="en-GB" smtClean="0"/>
              <a:t>14/10/2026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3FDBAD-F9E4-4ADA-8E7D-72B0C198FF9B}" type="slidenum">
              <a:rPr lang="en-GB" smtClean="0"/>
              <a:t>‹#›</a:t>
            </a:fld>
            <a:endParaRPr lang="en-GB"/>
          </a:p>
        </p:txBody>
      </p:sp>
    </p:spTree>
    <p:extLst>
      <p:ext uri="{BB962C8B-B14F-4D97-AF65-F5344CB8AC3E}">
        <p14:creationId xmlns:p14="http://schemas.microsoft.com/office/powerpoint/2010/main" val="2557409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81B0B3-171D-E049-BFD7-A0C5FE8C98CB}" type="slidenum">
              <a:rPr lang="en-US" smtClean="0"/>
              <a:t>11</a:t>
            </a:fld>
            <a:endParaRPr lang="en-US"/>
          </a:p>
        </p:txBody>
      </p:sp>
    </p:spTree>
    <p:extLst>
      <p:ext uri="{BB962C8B-B14F-4D97-AF65-F5344CB8AC3E}">
        <p14:creationId xmlns:p14="http://schemas.microsoft.com/office/powerpoint/2010/main" val="2789428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81B0B3-171D-E049-BFD7-A0C5FE8C98CB}" type="slidenum">
              <a:rPr lang="en-US" smtClean="0"/>
              <a:t>12</a:t>
            </a:fld>
            <a:endParaRPr lang="en-US"/>
          </a:p>
        </p:txBody>
      </p:sp>
    </p:spTree>
    <p:extLst>
      <p:ext uri="{BB962C8B-B14F-4D97-AF65-F5344CB8AC3E}">
        <p14:creationId xmlns:p14="http://schemas.microsoft.com/office/powerpoint/2010/main" val="953367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81B0B3-171D-E049-BFD7-A0C5FE8C98CB}" type="slidenum">
              <a:rPr lang="en-US" smtClean="0"/>
              <a:t>13</a:t>
            </a:fld>
            <a:endParaRPr lang="en-US"/>
          </a:p>
        </p:txBody>
      </p:sp>
    </p:spTree>
    <p:extLst>
      <p:ext uri="{BB962C8B-B14F-4D97-AF65-F5344CB8AC3E}">
        <p14:creationId xmlns:p14="http://schemas.microsoft.com/office/powerpoint/2010/main" val="1549592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81B0B3-171D-E049-BFD7-A0C5FE8C98CB}" type="slidenum">
              <a:rPr lang="en-US" smtClean="0"/>
              <a:t>14</a:t>
            </a:fld>
            <a:endParaRPr lang="en-US"/>
          </a:p>
        </p:txBody>
      </p:sp>
    </p:spTree>
    <p:extLst>
      <p:ext uri="{BB962C8B-B14F-4D97-AF65-F5344CB8AC3E}">
        <p14:creationId xmlns:p14="http://schemas.microsoft.com/office/powerpoint/2010/main" val="3583122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a:t>What does it feel like to be insecure in a number system? </a:t>
            </a:r>
          </a:p>
          <a:p>
            <a:r>
              <a:rPr lang="en-US" sz="1200" dirty="0"/>
              <a:t>  Did you rely heavily on:</a:t>
            </a:r>
          </a:p>
          <a:p>
            <a:pPr>
              <a:buFont typeface="Arial"/>
              <a:buChar char="•"/>
            </a:pPr>
            <a:r>
              <a:rPr lang="en-US" sz="1200" dirty="0"/>
              <a:t>Using your fingers</a:t>
            </a:r>
          </a:p>
          <a:p>
            <a:pPr>
              <a:buFont typeface="Arial"/>
              <a:buChar char="•"/>
            </a:pPr>
            <a:r>
              <a:rPr lang="en-US" sz="1200" dirty="0"/>
              <a:t>Counting all strategies</a:t>
            </a:r>
          </a:p>
          <a:p>
            <a:pPr>
              <a:buFont typeface="Arial"/>
              <a:buChar char="•"/>
            </a:pPr>
            <a:r>
              <a:rPr lang="en-US" sz="1200" dirty="0"/>
              <a:t>Counting at all stages</a:t>
            </a:r>
          </a:p>
          <a:p>
            <a:endParaRPr lang="en-US" sz="1200" dirty="0"/>
          </a:p>
          <a:p>
            <a:pPr marL="0"/>
            <a:r>
              <a:rPr lang="en-US" sz="1200" dirty="0"/>
              <a:t>Insecurity slows calculation down and results in what Jo </a:t>
            </a:r>
            <a:r>
              <a:rPr lang="en-US" sz="1200" dirty="0" err="1"/>
              <a:t>Boaler</a:t>
            </a:r>
            <a:r>
              <a:rPr lang="en-US" sz="1200" dirty="0"/>
              <a:t> calls a different type of </a:t>
            </a:r>
            <a:r>
              <a:rPr lang="en-US" sz="1200" dirty="0" err="1"/>
              <a:t>maths</a:t>
            </a:r>
            <a:r>
              <a:rPr lang="en-US" sz="1200" dirty="0"/>
              <a:t>  </a:t>
            </a:r>
          </a:p>
          <a:p>
            <a:endParaRPr lang="en-US" dirty="0"/>
          </a:p>
        </p:txBody>
      </p:sp>
      <p:sp>
        <p:nvSpPr>
          <p:cNvPr id="4" name="Slide Number Placeholder 3"/>
          <p:cNvSpPr>
            <a:spLocks noGrp="1"/>
          </p:cNvSpPr>
          <p:nvPr>
            <p:ph type="sldNum" sz="quarter" idx="10"/>
          </p:nvPr>
        </p:nvSpPr>
        <p:spPr/>
        <p:txBody>
          <a:bodyPr/>
          <a:lstStyle/>
          <a:p>
            <a:fld id="{1481B0B3-171D-E049-BFD7-A0C5FE8C98CB}" type="slidenum">
              <a:rPr lang="en-US" smtClean="0"/>
              <a:t>15</a:t>
            </a:fld>
            <a:endParaRPr lang="en-US"/>
          </a:p>
        </p:txBody>
      </p:sp>
    </p:spTree>
    <p:extLst>
      <p:ext uri="{BB962C8B-B14F-4D97-AF65-F5344CB8AC3E}">
        <p14:creationId xmlns:p14="http://schemas.microsoft.com/office/powerpoint/2010/main" val="729278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81B0B3-171D-E049-BFD7-A0C5FE8C98CB}" type="slidenum">
              <a:rPr lang="en-US" smtClean="0"/>
              <a:t>16</a:t>
            </a:fld>
            <a:endParaRPr lang="en-US"/>
          </a:p>
        </p:txBody>
      </p:sp>
    </p:spTree>
    <p:extLst>
      <p:ext uri="{BB962C8B-B14F-4D97-AF65-F5344CB8AC3E}">
        <p14:creationId xmlns:p14="http://schemas.microsoft.com/office/powerpoint/2010/main" val="630477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3" y="739775"/>
            <a:ext cx="6583362" cy="3703638"/>
          </a:xfrm>
        </p:spPr>
      </p:sp>
      <p:sp>
        <p:nvSpPr>
          <p:cNvPr id="3" name="Notes Placeholder 2"/>
          <p:cNvSpPr>
            <a:spLocks noGrp="1"/>
          </p:cNvSpPr>
          <p:nvPr>
            <p:ph type="body" idx="1"/>
          </p:nvPr>
        </p:nvSpPr>
        <p:spPr/>
        <p:txBody>
          <a:bodyPr/>
          <a:lstStyle/>
          <a:p>
            <a:r>
              <a:rPr lang="en-GB" dirty="0"/>
              <a:t>START SLOW  - must be real alongside abstract? </a:t>
            </a:r>
          </a:p>
          <a:p>
            <a:r>
              <a:rPr lang="en-GB" dirty="0"/>
              <a:t>Children’s interests?</a:t>
            </a:r>
          </a:p>
          <a:p>
            <a:r>
              <a:rPr lang="en-GB" i="1" dirty="0"/>
              <a:t>When practicing counting to five I start from a number of different places...</a:t>
            </a:r>
            <a:r>
              <a:rPr lang="en-GB" dirty="0"/>
              <a:t/>
            </a:r>
            <a:br>
              <a:rPr lang="en-GB" dirty="0"/>
            </a:br>
            <a:r>
              <a:rPr lang="en-GB" dirty="0"/>
              <a:t/>
            </a:r>
            <a:br>
              <a:rPr lang="en-GB" dirty="0"/>
            </a:br>
            <a:r>
              <a:rPr lang="en-GB" i="1" dirty="0"/>
              <a:t>From 1 and point to each number symbol as we move up to 5.</a:t>
            </a:r>
            <a:r>
              <a:rPr lang="en-GB" dirty="0"/>
              <a:t/>
            </a:r>
            <a:br>
              <a:rPr lang="en-GB" dirty="0"/>
            </a:br>
            <a:r>
              <a:rPr lang="en-GB" dirty="0"/>
              <a:t/>
            </a:r>
            <a:br>
              <a:rPr lang="en-GB" dirty="0"/>
            </a:br>
            <a:r>
              <a:rPr lang="en-GB" i="1" dirty="0"/>
              <a:t>Count all the objects displayed under the number 5.</a:t>
            </a:r>
            <a:r>
              <a:rPr lang="en-GB" dirty="0"/>
              <a:t/>
            </a:r>
            <a:br>
              <a:rPr lang="en-GB" dirty="0"/>
            </a:br>
            <a:r>
              <a:rPr lang="en-GB" dirty="0"/>
              <a:t/>
            </a:r>
            <a:br>
              <a:rPr lang="en-GB" dirty="0"/>
            </a:br>
            <a:r>
              <a:rPr lang="en-GB" i="1" dirty="0"/>
              <a:t>Count the first 5 of the objects displayed under 8, </a:t>
            </a:r>
            <a:r>
              <a:rPr lang="en-GB" i="1" dirty="0" err="1"/>
              <a:t>etc</a:t>
            </a:r>
            <a:r>
              <a:rPr lang="en-GB" i="1" dirty="0"/>
              <a:t> etc.</a:t>
            </a:r>
          </a:p>
          <a:p>
            <a:endParaRPr lang="en-GB" i="1" dirty="0"/>
          </a:p>
          <a:p>
            <a:r>
              <a:rPr lang="en-GB" i="1" dirty="0"/>
              <a:t>What about 9 – what can you tell me about this number …………….what else do you know?</a:t>
            </a:r>
          </a:p>
          <a:p>
            <a:endParaRPr lang="en-GB" i="1"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i="1" dirty="0"/>
              <a:t>Refer back to approach to early maths slide.</a:t>
            </a:r>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DBE458-8929-4D2E-9871-9788BB3ABDC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3135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r>
              <a:rPr lang="en-GB" sz="1200" dirty="0"/>
              <a:t>Using fewer than five dots would develop the most basic number sense skills, and using more than five dots would provide opportunities for more advanced strategies. </a:t>
            </a:r>
          </a:p>
          <a:p>
            <a:pPr marL="0"/>
            <a:endParaRPr lang="en-GB" sz="1200" dirty="0"/>
          </a:p>
          <a:p>
            <a:pPr marL="0"/>
            <a:r>
              <a:rPr lang="en-GB" sz="1200" dirty="0"/>
              <a:t>Cards are shown briefly to children, then the children are asked how many dots they saw. The children should be asked to explain how they perceived the arrangement, and hence what strategies they used.</a:t>
            </a:r>
            <a:endParaRPr lang="en-US" sz="1200" dirty="0"/>
          </a:p>
          <a:p>
            <a:r>
              <a:rPr lang="en-GB" sz="1200" i="1" dirty="0"/>
              <a:t>Card A</a:t>
            </a:r>
            <a:r>
              <a:rPr lang="en-GB" sz="1200" dirty="0"/>
              <a:t> is the classic symmetrical dice and playing card arrangement of five and so is often instantly recognised without engaging other mental strategies. It is perhaps the easiest arrangement of five to deal with.</a:t>
            </a:r>
            <a:br>
              <a:rPr lang="en-GB" sz="1200" dirty="0"/>
            </a:br>
            <a:r>
              <a:rPr lang="en-GB" sz="1200" i="1" dirty="0"/>
              <a:t>Card B</a:t>
            </a:r>
            <a:r>
              <a:rPr lang="en-GB" sz="1200" dirty="0"/>
              <a:t> presents clear sub-groups of two and three, each of which can be instantly recognised. With practice, the number fact of 'two and three makes five' can be recalled almost instantly.</a:t>
            </a:r>
            <a:br>
              <a:rPr lang="en-GB" sz="1200" dirty="0"/>
            </a:br>
            <a:r>
              <a:rPr lang="en-GB" sz="1200" i="1" dirty="0"/>
              <a:t>Card C:</a:t>
            </a:r>
            <a:r>
              <a:rPr lang="en-GB" sz="1200" dirty="0"/>
              <a:t> A linear arrangement is the one most likely to prompt counting. However, many people will mentally separate the dots into groups of two and three, as in the previous card. Other strategies such as seeing two then counting '3, 4, 5' might also be used.</a:t>
            </a:r>
            <a:br>
              <a:rPr lang="en-GB" sz="1200" dirty="0"/>
            </a:br>
            <a:r>
              <a:rPr lang="en-GB" sz="1200" i="1" dirty="0"/>
              <a:t>Card D</a:t>
            </a:r>
            <a:r>
              <a:rPr lang="en-GB" sz="1200" dirty="0"/>
              <a:t> could be called a random arrangement, though in reality it has been quite deliberately organised to prompt the mental activity of sub-grouping. There are a variety of ways to form the sub-groups, with no prompt in any particular direction, so this card could be considered to be the most difficult one in the set.</a:t>
            </a:r>
            <a:br>
              <a:rPr lang="en-GB" sz="1200" dirty="0"/>
            </a:br>
            <a:r>
              <a:rPr lang="en-GB" sz="1200" i="1" dirty="0"/>
              <a:t>Card E</a:t>
            </a:r>
            <a:r>
              <a:rPr lang="en-GB" sz="1200" dirty="0"/>
              <a:t> shows another sub-group arrangement that encourages the use (or discovery) of the 'four and one makes five' number relation.</a:t>
            </a:r>
            <a:br>
              <a:rPr lang="en-GB" sz="1200" dirty="0"/>
            </a:br>
            <a:endParaRPr lang="en-US" dirty="0"/>
          </a:p>
        </p:txBody>
      </p:sp>
      <p:sp>
        <p:nvSpPr>
          <p:cNvPr id="4" name="Slide Number Placeholder 3"/>
          <p:cNvSpPr>
            <a:spLocks noGrp="1"/>
          </p:cNvSpPr>
          <p:nvPr>
            <p:ph type="sldNum" sz="quarter" idx="10"/>
          </p:nvPr>
        </p:nvSpPr>
        <p:spPr/>
        <p:txBody>
          <a:bodyPr/>
          <a:lstStyle/>
          <a:p>
            <a:fld id="{1481B0B3-171D-E049-BFD7-A0C5FE8C98CB}" type="slidenum">
              <a:rPr lang="en-US" smtClean="0"/>
              <a:t>19</a:t>
            </a:fld>
            <a:endParaRPr lang="en-US"/>
          </a:p>
        </p:txBody>
      </p:sp>
    </p:spTree>
    <p:extLst>
      <p:ext uri="{BB962C8B-B14F-4D97-AF65-F5344CB8AC3E}">
        <p14:creationId xmlns:p14="http://schemas.microsoft.com/office/powerpoint/2010/main" val="2878908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13525A2-B1E0-8342-B115-ED6D5DF50407}" type="slidenum">
              <a:rPr lang="en-US"/>
              <a:pPr>
                <a:defRPr/>
              </a:pPr>
              <a:t>20</a:t>
            </a:fld>
            <a:endParaRPr lang="en-US"/>
          </a:p>
        </p:txBody>
      </p:sp>
      <p:sp>
        <p:nvSpPr>
          <p:cNvPr id="27341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73411" name="Rectangle 3"/>
          <p:cNvSpPr>
            <a:spLocks noGrp="1" noChangeArrowheads="1"/>
          </p:cNvSpPr>
          <p:nvPr>
            <p:ph type="body" idx="1"/>
          </p:nvPr>
        </p:nvSpPr>
        <p:spPr/>
        <p:txBody>
          <a:bodyPr/>
          <a:lstStyle/>
          <a:p>
            <a:pPr eaLnBrk="1" hangingPunct="1"/>
            <a:r>
              <a:rPr lang="en-GB" dirty="0"/>
              <a:t>It is quite difficult to define a formal concept for 5. we can count to 5, we can give a child 5 sweets, we can point to a pattern on a domino, we can tell a child she is five, we can listen to radio five live, sing about 5 speckled frogs, and read a story about the famous 5. </a:t>
            </a:r>
          </a:p>
          <a:p>
            <a:pPr eaLnBrk="1" hangingPunct="1"/>
            <a:r>
              <a:rPr lang="en-GB" dirty="0"/>
              <a:t>We can talk about and show : 1 less than 6, one more than 4, a half of 10, and 2 + 3. in these and infinitely more ways we can offer children experiences of 5 that link with each other. This total of developing impressions we call a child’s concept image.  </a:t>
            </a:r>
          </a:p>
          <a:p>
            <a:pPr eaLnBrk="1" hangingPunct="1"/>
            <a:r>
              <a:rPr lang="en-GB" dirty="0"/>
              <a:t>We are not aiming to restrict children’s concept images to </a:t>
            </a:r>
            <a:r>
              <a:rPr lang="en-GB" dirty="0" err="1"/>
              <a:t>numicon</a:t>
            </a:r>
            <a:r>
              <a:rPr lang="en-GB" dirty="0"/>
              <a:t> visual patterns. We want children to develop rich, broad concept images. For each number there will be found: the </a:t>
            </a:r>
            <a:r>
              <a:rPr lang="en-GB" dirty="0" err="1"/>
              <a:t>numicon</a:t>
            </a:r>
            <a:r>
              <a:rPr lang="en-GB" dirty="0"/>
              <a:t> visual image/ experience, a position on  a number line, a numeral, a word, images using random arrangements for the number counting experience, ‘everyday life interpretations’.</a:t>
            </a:r>
          </a:p>
        </p:txBody>
      </p:sp>
    </p:spTree>
    <p:extLst>
      <p:ext uri="{BB962C8B-B14F-4D97-AF65-F5344CB8AC3E}">
        <p14:creationId xmlns:p14="http://schemas.microsoft.com/office/powerpoint/2010/main" val="4951008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9334D819-9F07-4261-B09B-9E467E5D9002}" type="datetimeFigureOut">
              <a:rPr lang="en-US" smtClean="0"/>
              <a:pPr/>
              <a:t>10/14/2026</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42223855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3345487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334D819-9F07-4261-B09B-9E467E5D9002}" type="datetimeFigureOut">
              <a:rPr lang="en-US" smtClean="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902118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smtClean="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2242234882"/>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smtClean="0"/>
              <a:t>10/14/2026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678268735"/>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smtClean="0"/>
              <a:t>10/14/2026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1562310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smtClean="0"/>
              <a:t>10/14/2026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2822128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334D819-9F07-4261-B09B-9E467E5D9002}" type="datetimeFigureOut">
              <a:rPr lang="en-US" smtClean="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361248967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334D819-9F07-4261-B09B-9E467E5D9002}" type="datetimeFigureOut">
              <a:rPr lang="en-US" smtClean="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670521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334D819-9F07-4261-B09B-9E467E5D9002}" type="datetimeFigureOut">
              <a:rPr lang="en-US" smtClean="0"/>
              <a:pPr/>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174858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9334D819-9F07-4261-B09B-9E467E5D9002}" type="datetimeFigureOut">
              <a:rPr lang="en-US" smtClean="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18023564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9334D819-9F07-4261-B09B-9E467E5D9002}" type="datetimeFigureOut">
              <a:rPr lang="en-US" smtClean="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6635268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334D819-9F07-4261-B09B-9E467E5D9002}" type="datetimeFigureOut">
              <a:rPr lang="en-US" smtClean="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27640912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334D819-9F07-4261-B09B-9E467E5D9002}" type="datetimeFigureOut">
              <a:rPr lang="en-US" smtClean="0"/>
              <a:pPr/>
              <a:t>10/14/2026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28445579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334D819-9F07-4261-B09B-9E467E5D9002}" type="datetimeFigureOut">
              <a:rPr lang="en-US" smtClean="0"/>
              <a:pPr/>
              <a:t>10/14/2026</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9713338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9334D819-9F07-4261-B09B-9E467E5D9002}" type="datetimeFigureOut">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13198590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9334D819-9F07-4261-B09B-9E467E5D9002}" type="datetimeFigureOut">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33028026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GB"/>
              <a:t>Click to edit Master title style</a:t>
            </a:r>
            <a:endParaRPr lang="en-US"/>
          </a:p>
        </p:txBody>
      </p:sp>
      <p:sp>
        <p:nvSpPr>
          <p:cNvPr id="3" name="Text Placeholder 2"/>
          <p:cNvSpPr>
            <a:spLocks noGrp="1"/>
          </p:cNvSpPr>
          <p:nvPr>
            <p:ph type="body" sz="half" idx="1"/>
          </p:nvPr>
        </p:nvSpPr>
        <p:spPr>
          <a:xfrm>
            <a:off x="609600" y="1600201"/>
            <a:ext cx="5384800" cy="45259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600201"/>
            <a:ext cx="5384800" cy="45259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0F8D276-AE03-544B-896B-6F41D0AEDFD4}" type="slidenum">
              <a:rPr lang="en-US"/>
              <a:pPr>
                <a:defRPr/>
              </a:pPr>
              <a:t>‹#›</a:t>
            </a:fld>
            <a:endParaRPr lang="en-US"/>
          </a:p>
        </p:txBody>
      </p:sp>
    </p:spTree>
    <p:extLst>
      <p:ext uri="{BB962C8B-B14F-4D97-AF65-F5344CB8AC3E}">
        <p14:creationId xmlns:p14="http://schemas.microsoft.com/office/powerpoint/2010/main" val="3282247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20">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9334D819-9F07-4261-B09B-9E467E5D9002}" type="datetimeFigureOut">
              <a:rPr lang="en-US" smtClean="0"/>
              <a:pPr/>
              <a:t>10/14/2026</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33214482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Mathematics in Early Years</a:t>
            </a:r>
            <a:endParaRPr lang="en-GB" dirty="0"/>
          </a:p>
        </p:txBody>
      </p:sp>
      <p:sp>
        <p:nvSpPr>
          <p:cNvPr id="3" name="Subtitle 2"/>
          <p:cNvSpPr>
            <a:spLocks noGrp="1"/>
          </p:cNvSpPr>
          <p:nvPr>
            <p:ph type="subTitle" idx="1"/>
          </p:nvPr>
        </p:nvSpPr>
        <p:spPr/>
        <p:txBody>
          <a:bodyPr/>
          <a:lstStyle/>
          <a:p>
            <a:r>
              <a:rPr lang="en-GB" dirty="0" smtClean="0"/>
              <a:t>Wednesday 7th October 2026</a:t>
            </a:r>
            <a:endParaRPr lang="en-GB" dirty="0"/>
          </a:p>
        </p:txBody>
      </p:sp>
    </p:spTree>
    <p:extLst>
      <p:ext uri="{BB962C8B-B14F-4D97-AF65-F5344CB8AC3E}">
        <p14:creationId xmlns:p14="http://schemas.microsoft.com/office/powerpoint/2010/main" val="22901355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Early learning goal- Number</a:t>
            </a:r>
            <a:endParaRPr lang="en-GB" dirty="0"/>
          </a:p>
        </p:txBody>
      </p:sp>
      <p:sp>
        <p:nvSpPr>
          <p:cNvPr id="3" name="Content Placeholder 2"/>
          <p:cNvSpPr>
            <a:spLocks noGrp="1"/>
          </p:cNvSpPr>
          <p:nvPr>
            <p:ph idx="1"/>
          </p:nvPr>
        </p:nvSpPr>
        <p:spPr/>
        <p:txBody>
          <a:bodyPr>
            <a:normAutofit/>
          </a:bodyPr>
          <a:lstStyle/>
          <a:p>
            <a:r>
              <a:rPr lang="en-GB" dirty="0"/>
              <a:t>Children at the expected level of development </a:t>
            </a:r>
            <a:r>
              <a:rPr lang="en-GB" dirty="0" smtClean="0"/>
              <a:t>will:</a:t>
            </a:r>
          </a:p>
          <a:p>
            <a:r>
              <a:rPr lang="en-GB" dirty="0" smtClean="0"/>
              <a:t>Have </a:t>
            </a:r>
            <a:r>
              <a:rPr lang="en-GB" b="1" dirty="0">
                <a:solidFill>
                  <a:srgbClr val="FF0000"/>
                </a:solidFill>
              </a:rPr>
              <a:t>a deep understanding of number to 10</a:t>
            </a:r>
            <a:r>
              <a:rPr lang="en-GB" dirty="0"/>
              <a:t>, including the composition of each </a:t>
            </a:r>
            <a:r>
              <a:rPr lang="en-GB" dirty="0" smtClean="0"/>
              <a:t>number</a:t>
            </a:r>
            <a:endParaRPr lang="en-GB" dirty="0"/>
          </a:p>
          <a:p>
            <a:r>
              <a:rPr lang="en-GB" dirty="0" smtClean="0"/>
              <a:t> </a:t>
            </a:r>
            <a:r>
              <a:rPr lang="en-GB" dirty="0" err="1"/>
              <a:t>Subitise</a:t>
            </a:r>
            <a:r>
              <a:rPr lang="en-GB" dirty="0"/>
              <a:t> (recognise quantities without counting) up to </a:t>
            </a:r>
            <a:r>
              <a:rPr lang="en-GB" dirty="0" smtClean="0"/>
              <a:t>5</a:t>
            </a:r>
          </a:p>
          <a:p>
            <a:r>
              <a:rPr lang="en-GB" dirty="0" smtClean="0"/>
              <a:t>Automatically </a:t>
            </a:r>
            <a:r>
              <a:rPr lang="en-GB" dirty="0"/>
              <a:t>recall (without reference to rhymes, counting or other aids) number bonds up to 5 (including subtraction facts) and some number bonds to 10, including double facts</a:t>
            </a:r>
          </a:p>
        </p:txBody>
      </p:sp>
    </p:spTree>
    <p:extLst>
      <p:ext uri="{BB962C8B-B14F-4D97-AF65-F5344CB8AC3E}">
        <p14:creationId xmlns:p14="http://schemas.microsoft.com/office/powerpoint/2010/main" val="8092085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7"/>
            <a:ext cx="8761413" cy="1116389"/>
          </a:xfrm>
        </p:spPr>
        <p:txBody>
          <a:bodyPr/>
          <a:lstStyle/>
          <a:p>
            <a:r>
              <a:rPr lang="en-GB" dirty="0" smtClean="0"/>
              <a:t>Early Learning goal- Numerical patterns</a:t>
            </a:r>
            <a:endParaRPr lang="en-GB" dirty="0"/>
          </a:p>
        </p:txBody>
      </p:sp>
      <p:sp>
        <p:nvSpPr>
          <p:cNvPr id="3" name="Content Placeholder 2"/>
          <p:cNvSpPr>
            <a:spLocks noGrp="1"/>
          </p:cNvSpPr>
          <p:nvPr>
            <p:ph idx="1"/>
          </p:nvPr>
        </p:nvSpPr>
        <p:spPr/>
        <p:txBody>
          <a:bodyPr>
            <a:normAutofit/>
          </a:bodyPr>
          <a:lstStyle/>
          <a:p>
            <a:r>
              <a:rPr lang="en-GB" dirty="0"/>
              <a:t>Children at the expected level of development </a:t>
            </a:r>
            <a:r>
              <a:rPr lang="en-GB" dirty="0" smtClean="0"/>
              <a:t>will:</a:t>
            </a:r>
          </a:p>
          <a:p>
            <a:r>
              <a:rPr lang="en-GB" dirty="0" smtClean="0"/>
              <a:t>Verbally </a:t>
            </a:r>
            <a:r>
              <a:rPr lang="en-GB" dirty="0"/>
              <a:t>count beyond 20, recognising the pattern of the counting </a:t>
            </a:r>
            <a:r>
              <a:rPr lang="en-GB" dirty="0" smtClean="0"/>
              <a:t>system</a:t>
            </a:r>
          </a:p>
          <a:p>
            <a:r>
              <a:rPr lang="en-GB" dirty="0" smtClean="0"/>
              <a:t>Compare </a:t>
            </a:r>
            <a:r>
              <a:rPr lang="en-GB" dirty="0"/>
              <a:t>quantities up to 10 in different contexts, recognising when one quantity is greater than, less than or the same as the other </a:t>
            </a:r>
            <a:r>
              <a:rPr lang="en-GB" dirty="0" smtClean="0"/>
              <a:t>quantity</a:t>
            </a:r>
          </a:p>
          <a:p>
            <a:r>
              <a:rPr lang="en-GB" dirty="0" smtClean="0"/>
              <a:t>Explore </a:t>
            </a:r>
            <a:r>
              <a:rPr lang="en-GB" dirty="0"/>
              <a:t>and represent patterns within numbers up to 10, including evens and odds, double facts and how quantities can be distributed equally. </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01706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Shape, Space and Measure</a:t>
            </a:r>
            <a:endParaRPr lang="en-GB" dirty="0"/>
          </a:p>
        </p:txBody>
      </p:sp>
      <p:sp>
        <p:nvSpPr>
          <p:cNvPr id="3" name="Content Placeholder 2"/>
          <p:cNvSpPr>
            <a:spLocks noGrp="1"/>
          </p:cNvSpPr>
          <p:nvPr>
            <p:ph idx="1"/>
          </p:nvPr>
        </p:nvSpPr>
        <p:spPr>
          <a:xfrm>
            <a:off x="1154954" y="2603500"/>
            <a:ext cx="10205773" cy="3416300"/>
          </a:xfrm>
        </p:spPr>
        <p:txBody>
          <a:bodyPr>
            <a:normAutofit fontScale="77500" lnSpcReduction="20000"/>
          </a:bodyPr>
          <a:lstStyle/>
          <a:p>
            <a:r>
              <a:rPr lang="en-GB" dirty="0" smtClean="0"/>
              <a:t>No longer an official ELG </a:t>
            </a:r>
            <a:r>
              <a:rPr lang="en-GB" b="1" dirty="0" smtClean="0"/>
              <a:t>HOWEVER</a:t>
            </a:r>
            <a:r>
              <a:rPr lang="en-GB" dirty="0" smtClean="0"/>
              <a:t>, the new EYFS Framework states in Mathematics section:</a:t>
            </a:r>
          </a:p>
          <a:p>
            <a:r>
              <a:rPr lang="en-GB" b="1" dirty="0"/>
              <a:t>In addition, it is important that the curriculum includes rich opportunities for children to develop their spatial reasoning skills across all areas of mathematics including shape, space and measures. It is important that children develop positive attitudes and interests in mathematics, look for patterns and relationships, spot connections, ‘have a go’, talk to adults and peers about what they notice and not be afraid to make mistakes. </a:t>
            </a:r>
            <a:endParaRPr lang="en-GB" b="1" dirty="0" smtClean="0"/>
          </a:p>
          <a:p>
            <a:r>
              <a:rPr lang="en-GB" dirty="0" smtClean="0"/>
              <a:t>Additionally, SS&amp;M still features strongly in Development Matters and it is essential we still teach these skills alongside Number</a:t>
            </a:r>
            <a:endParaRPr lang="en-GB" dirty="0"/>
          </a:p>
          <a:p>
            <a:r>
              <a:rPr lang="en-GB" b="1" dirty="0" smtClean="0"/>
              <a:t>Development Matters Statements</a:t>
            </a:r>
          </a:p>
          <a:p>
            <a:r>
              <a:rPr lang="en-GB" dirty="0" smtClean="0"/>
              <a:t>Select, rotate and manipulate shapes in order to develop special reasoning skills</a:t>
            </a:r>
          </a:p>
          <a:p>
            <a:r>
              <a:rPr lang="en-GB" dirty="0" smtClean="0"/>
              <a:t>Compose and decompose shapes so that children recognise a shape can have other shapes within it, just as numbers can</a:t>
            </a:r>
          </a:p>
          <a:p>
            <a:r>
              <a:rPr lang="en-GB" dirty="0" smtClean="0"/>
              <a:t>Continue, copy and create repeating patterns</a:t>
            </a:r>
          </a:p>
          <a:p>
            <a:r>
              <a:rPr lang="en-GB" dirty="0" smtClean="0"/>
              <a:t>Compare length, weight and capacity</a:t>
            </a:r>
          </a:p>
          <a:p>
            <a:endParaRPr lang="en-GB" dirty="0"/>
          </a:p>
        </p:txBody>
      </p:sp>
    </p:spTree>
    <p:extLst>
      <p:ext uri="{BB962C8B-B14F-4D97-AF65-F5344CB8AC3E}">
        <p14:creationId xmlns:p14="http://schemas.microsoft.com/office/powerpoint/2010/main" val="1093246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Shape, Space and Measure </a:t>
            </a:r>
            <a:endParaRPr lang="en-GB" dirty="0"/>
          </a:p>
        </p:txBody>
      </p:sp>
      <p:sp>
        <p:nvSpPr>
          <p:cNvPr id="3" name="Content Placeholder 2"/>
          <p:cNvSpPr>
            <a:spLocks noGrp="1"/>
          </p:cNvSpPr>
          <p:nvPr>
            <p:ph idx="1"/>
          </p:nvPr>
        </p:nvSpPr>
        <p:spPr>
          <a:xfrm>
            <a:off x="462227" y="2514709"/>
            <a:ext cx="8825659" cy="3416300"/>
          </a:xfrm>
        </p:spPr>
        <p:txBody>
          <a:bodyPr/>
          <a:lstStyle/>
          <a:p>
            <a:r>
              <a:rPr lang="en-GB" b="1" dirty="0" smtClean="0"/>
              <a:t>Sorting</a:t>
            </a:r>
          </a:p>
          <a:p>
            <a:r>
              <a:rPr lang="en-GB" dirty="0" smtClean="0"/>
              <a:t>Logic – Problem Solving - Reasoning</a:t>
            </a:r>
          </a:p>
          <a:p>
            <a:r>
              <a:rPr lang="en-GB" dirty="0" smtClean="0"/>
              <a:t>Language - Explanation</a:t>
            </a:r>
            <a:endParaRPr lang="en-GB" dirty="0"/>
          </a:p>
        </p:txBody>
      </p:sp>
      <p:pic>
        <p:nvPicPr>
          <p:cNvPr id="4" name="Picture 3"/>
          <p:cNvPicPr>
            <a:picLocks noChangeAspect="1"/>
          </p:cNvPicPr>
          <p:nvPr/>
        </p:nvPicPr>
        <p:blipFill>
          <a:blip r:embed="rId2"/>
          <a:stretch>
            <a:fillRect/>
          </a:stretch>
        </p:blipFill>
        <p:spPr>
          <a:xfrm>
            <a:off x="7195517" y="4914209"/>
            <a:ext cx="1872968" cy="1242599"/>
          </a:xfrm>
          <a:prstGeom prst="rect">
            <a:avLst/>
          </a:prstGeom>
        </p:spPr>
      </p:pic>
      <p:pic>
        <p:nvPicPr>
          <p:cNvPr id="5" name="Picture 4"/>
          <p:cNvPicPr>
            <a:picLocks noChangeAspect="1"/>
          </p:cNvPicPr>
          <p:nvPr/>
        </p:nvPicPr>
        <p:blipFill>
          <a:blip r:embed="rId3"/>
          <a:stretch>
            <a:fillRect/>
          </a:stretch>
        </p:blipFill>
        <p:spPr>
          <a:xfrm>
            <a:off x="9287886" y="2777982"/>
            <a:ext cx="2597121" cy="2889754"/>
          </a:xfrm>
          <a:prstGeom prst="rect">
            <a:avLst/>
          </a:prstGeom>
        </p:spPr>
      </p:pic>
      <p:pic>
        <p:nvPicPr>
          <p:cNvPr id="6" name="Picture 5"/>
          <p:cNvPicPr>
            <a:picLocks noChangeAspect="1"/>
          </p:cNvPicPr>
          <p:nvPr/>
        </p:nvPicPr>
        <p:blipFill>
          <a:blip r:embed="rId4"/>
          <a:stretch>
            <a:fillRect/>
          </a:stretch>
        </p:blipFill>
        <p:spPr>
          <a:xfrm>
            <a:off x="743833" y="4105302"/>
            <a:ext cx="2993395" cy="2042337"/>
          </a:xfrm>
          <a:prstGeom prst="rect">
            <a:avLst/>
          </a:prstGeom>
        </p:spPr>
      </p:pic>
      <p:pic>
        <p:nvPicPr>
          <p:cNvPr id="7" name="Picture 6"/>
          <p:cNvPicPr>
            <a:picLocks noChangeAspect="1"/>
          </p:cNvPicPr>
          <p:nvPr/>
        </p:nvPicPr>
        <p:blipFill>
          <a:blip r:embed="rId5"/>
          <a:stretch>
            <a:fillRect/>
          </a:stretch>
        </p:blipFill>
        <p:spPr>
          <a:xfrm>
            <a:off x="5026487" y="2662535"/>
            <a:ext cx="4041998" cy="1286367"/>
          </a:xfrm>
          <a:prstGeom prst="rect">
            <a:avLst/>
          </a:prstGeom>
        </p:spPr>
      </p:pic>
      <p:pic>
        <p:nvPicPr>
          <p:cNvPr id="8" name="Picture 7"/>
          <p:cNvPicPr>
            <a:picLocks noChangeAspect="1"/>
          </p:cNvPicPr>
          <p:nvPr/>
        </p:nvPicPr>
        <p:blipFill>
          <a:blip r:embed="rId6"/>
          <a:stretch>
            <a:fillRect/>
          </a:stretch>
        </p:blipFill>
        <p:spPr>
          <a:xfrm>
            <a:off x="4049747" y="4096728"/>
            <a:ext cx="3036071" cy="1438781"/>
          </a:xfrm>
          <a:prstGeom prst="rect">
            <a:avLst/>
          </a:prstGeom>
        </p:spPr>
      </p:pic>
    </p:spTree>
    <p:extLst>
      <p:ext uri="{BB962C8B-B14F-4D97-AF65-F5344CB8AC3E}">
        <p14:creationId xmlns:p14="http://schemas.microsoft.com/office/powerpoint/2010/main" val="41993815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Shape, </a:t>
            </a:r>
            <a:r>
              <a:rPr lang="en-GB" dirty="0" smtClean="0"/>
              <a:t>Space </a:t>
            </a:r>
            <a:r>
              <a:rPr lang="en-GB" dirty="0"/>
              <a:t>and </a:t>
            </a:r>
            <a:r>
              <a:rPr lang="en-GB" dirty="0" smtClean="0"/>
              <a:t>Measure</a:t>
            </a:r>
            <a:endParaRPr lang="en-GB" dirty="0"/>
          </a:p>
        </p:txBody>
      </p:sp>
      <p:sp>
        <p:nvSpPr>
          <p:cNvPr id="3" name="Content Placeholder 2"/>
          <p:cNvSpPr>
            <a:spLocks noGrp="1"/>
          </p:cNvSpPr>
          <p:nvPr>
            <p:ph idx="1"/>
          </p:nvPr>
        </p:nvSpPr>
        <p:spPr>
          <a:xfrm>
            <a:off x="253617" y="2224678"/>
            <a:ext cx="11744419" cy="2443604"/>
          </a:xfrm>
        </p:spPr>
        <p:txBody>
          <a:bodyPr>
            <a:normAutofit fontScale="55000" lnSpcReduction="20000"/>
          </a:bodyPr>
          <a:lstStyle/>
          <a:p>
            <a:r>
              <a:rPr lang="en-GB" sz="2900" dirty="0" smtClean="0"/>
              <a:t>Links to number focus</a:t>
            </a:r>
          </a:p>
          <a:p>
            <a:r>
              <a:rPr lang="en-GB" sz="2900" dirty="0" smtClean="0"/>
              <a:t>Consolidating and extending number learning through Shape Space and Measure</a:t>
            </a:r>
          </a:p>
          <a:p>
            <a:r>
              <a:rPr lang="en-GB" sz="2900" b="1" dirty="0" smtClean="0"/>
              <a:t>Pattern</a:t>
            </a:r>
          </a:p>
          <a:p>
            <a:r>
              <a:rPr lang="en-GB" sz="2900" dirty="0"/>
              <a:t>Seeking and exploring patterns is at the heart of mathematics (</a:t>
            </a:r>
            <a:r>
              <a:rPr lang="en-GB" sz="2900" dirty="0" err="1"/>
              <a:t>Schoenfeld</a:t>
            </a:r>
            <a:r>
              <a:rPr lang="en-GB" sz="2900" dirty="0"/>
              <a:t>, 1992</a:t>
            </a:r>
            <a:r>
              <a:rPr lang="en-GB" sz="2900" dirty="0" smtClean="0"/>
              <a:t>).</a:t>
            </a:r>
          </a:p>
          <a:p>
            <a:r>
              <a:rPr lang="en-GB" sz="2900" dirty="0" smtClean="0"/>
              <a:t>Developing </a:t>
            </a:r>
            <a:r>
              <a:rPr lang="en-GB" sz="2900" dirty="0"/>
              <a:t>an awareness of pattern helps young children to notice and understand mathematical relationships. </a:t>
            </a:r>
            <a:endParaRPr lang="en-GB" sz="2900" dirty="0" smtClean="0"/>
          </a:p>
          <a:p>
            <a:r>
              <a:rPr lang="en-GB" sz="2900" dirty="0" smtClean="0"/>
              <a:t>Clements </a:t>
            </a:r>
            <a:r>
              <a:rPr lang="en-GB" sz="2900" dirty="0"/>
              <a:t>and </a:t>
            </a:r>
            <a:r>
              <a:rPr lang="en-GB" sz="2900" dirty="0" err="1"/>
              <a:t>Sarama</a:t>
            </a:r>
            <a:r>
              <a:rPr lang="en-GB" sz="2900" dirty="0"/>
              <a:t> (2007) identify that patterns may provide the foundations of algebraic thinking, since they provide the opportunity for young children to observe and verbalise generalisations.</a:t>
            </a:r>
            <a:endParaRPr lang="en-GB" sz="2900" dirty="0" smtClean="0"/>
          </a:p>
          <a:p>
            <a:endParaRPr lang="en-GB" dirty="0"/>
          </a:p>
        </p:txBody>
      </p:sp>
      <p:pic>
        <p:nvPicPr>
          <p:cNvPr id="4" name="Picture 3"/>
          <p:cNvPicPr>
            <a:picLocks noChangeAspect="1"/>
          </p:cNvPicPr>
          <p:nvPr/>
        </p:nvPicPr>
        <p:blipFill>
          <a:blip r:embed="rId2"/>
          <a:stretch>
            <a:fillRect/>
          </a:stretch>
        </p:blipFill>
        <p:spPr>
          <a:xfrm>
            <a:off x="3138837" y="4965620"/>
            <a:ext cx="2532477" cy="1784073"/>
          </a:xfrm>
          <a:prstGeom prst="rect">
            <a:avLst/>
          </a:prstGeom>
        </p:spPr>
      </p:pic>
      <p:pic>
        <p:nvPicPr>
          <p:cNvPr id="5" name="Picture 4"/>
          <p:cNvPicPr>
            <a:picLocks noChangeAspect="1"/>
          </p:cNvPicPr>
          <p:nvPr/>
        </p:nvPicPr>
        <p:blipFill>
          <a:blip r:embed="rId3"/>
          <a:stretch>
            <a:fillRect/>
          </a:stretch>
        </p:blipFill>
        <p:spPr>
          <a:xfrm>
            <a:off x="96694" y="4744832"/>
            <a:ext cx="3045085" cy="2004861"/>
          </a:xfrm>
          <a:prstGeom prst="rect">
            <a:avLst/>
          </a:prstGeom>
        </p:spPr>
      </p:pic>
      <p:pic>
        <p:nvPicPr>
          <p:cNvPr id="6" name="Picture 5"/>
          <p:cNvPicPr>
            <a:picLocks noChangeAspect="1"/>
          </p:cNvPicPr>
          <p:nvPr/>
        </p:nvPicPr>
        <p:blipFill rotWithShape="1">
          <a:blip r:embed="rId4"/>
          <a:srcRect t="35912"/>
          <a:stretch/>
        </p:blipFill>
        <p:spPr>
          <a:xfrm>
            <a:off x="5671314" y="4959927"/>
            <a:ext cx="3562407" cy="1713216"/>
          </a:xfrm>
          <a:prstGeom prst="rect">
            <a:avLst/>
          </a:prstGeom>
        </p:spPr>
      </p:pic>
      <p:pic>
        <p:nvPicPr>
          <p:cNvPr id="7" name="Picture 6"/>
          <p:cNvPicPr>
            <a:picLocks noChangeAspect="1"/>
          </p:cNvPicPr>
          <p:nvPr/>
        </p:nvPicPr>
        <p:blipFill>
          <a:blip r:embed="rId5"/>
          <a:stretch>
            <a:fillRect/>
          </a:stretch>
        </p:blipFill>
        <p:spPr>
          <a:xfrm>
            <a:off x="9397757" y="5056435"/>
            <a:ext cx="2365499" cy="1644417"/>
          </a:xfrm>
          <a:prstGeom prst="rect">
            <a:avLst/>
          </a:prstGeom>
        </p:spPr>
      </p:pic>
    </p:spTree>
    <p:extLst>
      <p:ext uri="{BB962C8B-B14F-4D97-AF65-F5344CB8AC3E}">
        <p14:creationId xmlns:p14="http://schemas.microsoft.com/office/powerpoint/2010/main" val="4508465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7"/>
            <a:ext cx="8761413" cy="1077201"/>
          </a:xfrm>
        </p:spPr>
        <p:txBody>
          <a:bodyPr/>
          <a:lstStyle/>
          <a:p>
            <a:r>
              <a:rPr lang="en-GB" dirty="0" smtClean="0"/>
              <a:t>The importance of Early mathematics- Counting </a:t>
            </a:r>
            <a:endParaRPr lang="en-GB" dirty="0"/>
          </a:p>
        </p:txBody>
      </p:sp>
      <p:sp>
        <p:nvSpPr>
          <p:cNvPr id="3" name="Content Placeholder 2"/>
          <p:cNvSpPr>
            <a:spLocks noGrp="1"/>
          </p:cNvSpPr>
          <p:nvPr>
            <p:ph idx="1"/>
          </p:nvPr>
        </p:nvSpPr>
        <p:spPr/>
        <p:txBody>
          <a:bodyPr/>
          <a:lstStyle/>
          <a:p>
            <a:r>
              <a:rPr lang="en-GB" dirty="0" smtClean="0"/>
              <a:t>Not just ‘simply’ counting- understanding of the numbers the children are counting</a:t>
            </a:r>
          </a:p>
          <a:p>
            <a:r>
              <a:rPr lang="en-US" sz="3200" dirty="0"/>
              <a:t>Many people consider counting to be a simple skill, but that leads us to be deceived – we often hear young children recite a string of words and assume they can count. </a:t>
            </a:r>
            <a:r>
              <a:rPr lang="en-US" sz="3200" i="1" dirty="0"/>
              <a:t>(Penny Munn 1977)</a:t>
            </a:r>
          </a:p>
          <a:p>
            <a:endParaRPr lang="en-GB" dirty="0" smtClean="0"/>
          </a:p>
        </p:txBody>
      </p:sp>
    </p:spTree>
    <p:extLst>
      <p:ext uri="{BB962C8B-B14F-4D97-AF65-F5344CB8AC3E}">
        <p14:creationId xmlns:p14="http://schemas.microsoft.com/office/powerpoint/2010/main" val="32264168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Counting: a deceptively simple skill</a:t>
            </a:r>
            <a:endParaRPr lang="en-GB" dirty="0"/>
          </a:p>
        </p:txBody>
      </p:sp>
      <p:sp>
        <p:nvSpPr>
          <p:cNvPr id="3" name="Content Placeholder 2"/>
          <p:cNvSpPr>
            <a:spLocks noGrp="1"/>
          </p:cNvSpPr>
          <p:nvPr>
            <p:ph idx="1"/>
          </p:nvPr>
        </p:nvSpPr>
        <p:spPr/>
        <p:txBody>
          <a:bodyPr/>
          <a:lstStyle/>
          <a:p>
            <a:r>
              <a:rPr lang="en-GB" dirty="0"/>
              <a:t>Children have to learn how to do a number of things consistently in order to count successfully. These are the </a:t>
            </a:r>
            <a:r>
              <a:rPr lang="en-GB" b="1" dirty="0"/>
              <a:t>counting principles</a:t>
            </a:r>
            <a:r>
              <a:rPr lang="en-GB" dirty="0"/>
              <a:t>.</a:t>
            </a:r>
          </a:p>
          <a:p>
            <a:pPr marL="0" lvl="0" indent="0" defTabSz="914400">
              <a:spcBef>
                <a:spcPts val="0"/>
              </a:spcBef>
              <a:buClrTx/>
              <a:buSzTx/>
              <a:buNone/>
            </a:pPr>
            <a:r>
              <a:rPr lang="en-GB" sz="2400" b="1" dirty="0">
                <a:solidFill>
                  <a:srgbClr val="000000"/>
                </a:solidFill>
                <a:latin typeface="Arial"/>
              </a:rPr>
              <a:t>Stable order</a:t>
            </a:r>
            <a:endParaRPr lang="en-GB" sz="2400" dirty="0">
              <a:solidFill>
                <a:srgbClr val="000000"/>
              </a:solidFill>
              <a:latin typeface="Arial"/>
            </a:endParaRPr>
          </a:p>
          <a:p>
            <a:pPr marL="0" lvl="0" indent="0" defTabSz="914400">
              <a:spcBef>
                <a:spcPts val="0"/>
              </a:spcBef>
              <a:buClrTx/>
              <a:buSzTx/>
              <a:buNone/>
            </a:pPr>
            <a:r>
              <a:rPr lang="en-GB" dirty="0">
                <a:solidFill>
                  <a:srgbClr val="000000"/>
                </a:solidFill>
                <a:latin typeface="Arial"/>
              </a:rPr>
              <a:t>The stable order principle refers to the understanding that numbers must always be said in the same order, i.e. 1, 2, 3, 4, 5 and not 1, 3, 2, 5, 4.</a:t>
            </a:r>
          </a:p>
          <a:p>
            <a:pPr marL="0" lvl="0" indent="0" defTabSz="914400">
              <a:spcBef>
                <a:spcPts val="0"/>
              </a:spcBef>
              <a:buClrTx/>
              <a:buSzTx/>
              <a:buNone/>
            </a:pPr>
            <a:r>
              <a:rPr lang="en-GB" dirty="0">
                <a:solidFill>
                  <a:srgbClr val="000000"/>
                </a:solidFill>
                <a:latin typeface="Arial"/>
              </a:rPr>
              <a:t>Children count spontaneously from an early age, often saying the numbers in the wrong order. Collaborative play with an adult or older child helps them to develop stable order counting. Counting things out loud and making deliberate mistakes is very effective in helping children to learn the correct counting order.</a:t>
            </a:r>
          </a:p>
          <a:p>
            <a:r>
              <a:rPr lang="en-GB" b="1" dirty="0" smtClean="0"/>
              <a:t>Counting forwards and backwards- missing out number 15!</a:t>
            </a:r>
            <a:endParaRPr lang="en-GB" b="1" dirty="0"/>
          </a:p>
        </p:txBody>
      </p:sp>
    </p:spTree>
    <p:extLst>
      <p:ext uri="{BB962C8B-B14F-4D97-AF65-F5344CB8AC3E}">
        <p14:creationId xmlns:p14="http://schemas.microsoft.com/office/powerpoint/2010/main" val="42183984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Counting: a deceptively simple skill</a:t>
            </a:r>
          </a:p>
        </p:txBody>
      </p:sp>
      <p:sp>
        <p:nvSpPr>
          <p:cNvPr id="3" name="Content Placeholder 2"/>
          <p:cNvSpPr>
            <a:spLocks noGrp="1"/>
          </p:cNvSpPr>
          <p:nvPr>
            <p:ph idx="1"/>
          </p:nvPr>
        </p:nvSpPr>
        <p:spPr>
          <a:xfrm>
            <a:off x="1154954" y="2603500"/>
            <a:ext cx="9412897" cy="3954054"/>
          </a:xfrm>
        </p:spPr>
        <p:txBody>
          <a:bodyPr>
            <a:normAutofit fontScale="92500" lnSpcReduction="10000"/>
          </a:bodyPr>
          <a:lstStyle/>
          <a:p>
            <a:r>
              <a:rPr lang="en-GB" sz="2400" b="1" dirty="0"/>
              <a:t>One-to-one correspondence</a:t>
            </a:r>
            <a:endParaRPr lang="en-GB" sz="2400" dirty="0"/>
          </a:p>
          <a:p>
            <a:r>
              <a:rPr lang="en-GB" dirty="0"/>
              <a:t>One-to-one correspondence refers to the ability to match one object to one number consistently. Without this skill, children will not be able to understand how many objects are in a group (the cardinal value).</a:t>
            </a:r>
          </a:p>
          <a:p>
            <a:r>
              <a:rPr lang="en-GB" sz="2400" b="1" dirty="0"/>
              <a:t>Cardinality</a:t>
            </a:r>
            <a:endParaRPr lang="en-GB" sz="2400" dirty="0"/>
          </a:p>
          <a:p>
            <a:r>
              <a:rPr lang="en-GB" dirty="0"/>
              <a:t>Understanding the cardinality principle means that a child appreciates that the last number counted indicates how many things are in the set.</a:t>
            </a:r>
          </a:p>
          <a:p>
            <a:r>
              <a:rPr lang="en-GB" sz="2400" b="1" dirty="0"/>
              <a:t>Abstraction</a:t>
            </a:r>
            <a:endParaRPr lang="en-GB" sz="2400" dirty="0"/>
          </a:p>
          <a:p>
            <a:r>
              <a:rPr lang="en-GB" dirty="0"/>
              <a:t>As children become more competent at counting, they begin to understand the abstract nature of number. They can count 5 apples, 5 assorted things from their pocket and even things they cannot see such as 5 steps up to their house or 5 bangs on a drum.</a:t>
            </a:r>
          </a:p>
          <a:p>
            <a:endParaRPr lang="en-GB" dirty="0"/>
          </a:p>
        </p:txBody>
      </p:sp>
    </p:spTree>
    <p:extLst>
      <p:ext uri="{BB962C8B-B14F-4D97-AF65-F5344CB8AC3E}">
        <p14:creationId xmlns:p14="http://schemas.microsoft.com/office/powerpoint/2010/main" val="1065944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Counting: a deceptively simple skill</a:t>
            </a:r>
          </a:p>
        </p:txBody>
      </p:sp>
      <p:sp>
        <p:nvSpPr>
          <p:cNvPr id="3" name="Content Placeholder 2"/>
          <p:cNvSpPr>
            <a:spLocks noGrp="1"/>
          </p:cNvSpPr>
          <p:nvPr>
            <p:ph idx="1"/>
          </p:nvPr>
        </p:nvSpPr>
        <p:spPr/>
        <p:txBody>
          <a:bodyPr>
            <a:normAutofit fontScale="92500" lnSpcReduction="20000"/>
          </a:bodyPr>
          <a:lstStyle/>
          <a:p>
            <a:r>
              <a:rPr lang="en-GB" sz="2400" b="1" dirty="0"/>
              <a:t>Order </a:t>
            </a:r>
            <a:r>
              <a:rPr lang="en-GB" sz="2400" b="1" dirty="0" smtClean="0"/>
              <a:t>irrelevance- Conservation of number</a:t>
            </a:r>
            <a:endParaRPr lang="en-GB" sz="2400" dirty="0"/>
          </a:p>
          <a:p>
            <a:r>
              <a:rPr lang="en-GB" dirty="0"/>
              <a:t>Many young children think that counting from one end of a collection of items will give a different answer from counting from the other. Group counting games, along with opportunities to count many different things in different settings, helps them to appreciate that the order does not matter. This is a crucial piece of knowledge when calculating with much larger numbers.</a:t>
            </a:r>
          </a:p>
          <a:p>
            <a:r>
              <a:rPr lang="en-US" b="1" dirty="0"/>
              <a:t>Not all numbers are counting </a:t>
            </a:r>
            <a:r>
              <a:rPr lang="en-US" b="1" dirty="0" smtClean="0"/>
              <a:t>numbers-</a:t>
            </a:r>
            <a:r>
              <a:rPr lang="en-US" dirty="0" smtClean="0"/>
              <a:t>Some </a:t>
            </a:r>
            <a:r>
              <a:rPr lang="en-US" dirty="0"/>
              <a:t>are labels </a:t>
            </a:r>
            <a:r>
              <a:rPr lang="en-US" dirty="0" err="1"/>
              <a:t>eg</a:t>
            </a:r>
            <a:r>
              <a:rPr lang="en-US" dirty="0"/>
              <a:t>. bus numbers </a:t>
            </a:r>
            <a:r>
              <a:rPr lang="en-US" b="1" dirty="0"/>
              <a:t> </a:t>
            </a:r>
          </a:p>
          <a:p>
            <a:r>
              <a:rPr lang="en-US" b="1" dirty="0"/>
              <a:t>Connecting’ one more’ and ‘one less’ </a:t>
            </a:r>
            <a:endParaRPr lang="en-US" b="1" dirty="0" smtClean="0"/>
          </a:p>
          <a:p>
            <a:r>
              <a:rPr lang="en-US" dirty="0" smtClean="0"/>
              <a:t>Basic </a:t>
            </a:r>
            <a:r>
              <a:rPr lang="en-US" dirty="0"/>
              <a:t>principle to make explicit</a:t>
            </a:r>
          </a:p>
          <a:p>
            <a:r>
              <a:rPr lang="en-US" dirty="0"/>
              <a:t>The next number after a given number is always one more</a:t>
            </a:r>
          </a:p>
          <a:p>
            <a:r>
              <a:rPr lang="en-US" dirty="0"/>
              <a:t>More challenging is the complementary principle that the previous number is always one less</a:t>
            </a:r>
          </a:p>
          <a:p>
            <a:endParaRPr lang="en-GB" dirty="0"/>
          </a:p>
        </p:txBody>
      </p:sp>
    </p:spTree>
    <p:extLst>
      <p:ext uri="{BB962C8B-B14F-4D97-AF65-F5344CB8AC3E}">
        <p14:creationId xmlns:p14="http://schemas.microsoft.com/office/powerpoint/2010/main" val="14136898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9576" y="764704"/>
            <a:ext cx="7924800" cy="1296144"/>
          </a:xfrm>
        </p:spPr>
        <p:txBody>
          <a:bodyPr/>
          <a:lstStyle/>
          <a:p>
            <a:r>
              <a:rPr lang="en-US" dirty="0"/>
              <a:t>Experiencing what it means to learn to count </a:t>
            </a:r>
          </a:p>
        </p:txBody>
      </p:sp>
      <p:sp>
        <p:nvSpPr>
          <p:cNvPr id="3" name="Content Placeholder 2"/>
          <p:cNvSpPr>
            <a:spLocks noGrp="1"/>
          </p:cNvSpPr>
          <p:nvPr>
            <p:ph idx="1"/>
          </p:nvPr>
        </p:nvSpPr>
        <p:spPr>
          <a:xfrm>
            <a:off x="2351585" y="2276872"/>
            <a:ext cx="7921625" cy="720080"/>
          </a:xfrm>
        </p:spPr>
        <p:txBody>
          <a:bodyPr>
            <a:normAutofit/>
          </a:bodyPr>
          <a:lstStyle/>
          <a:p>
            <a:pPr marL="0" indent="0">
              <a:buNone/>
            </a:pPr>
            <a:r>
              <a:rPr lang="en-US" dirty="0" smtClean="0">
                <a:latin typeface="Chalkboard"/>
                <a:cs typeface="Chalkboard"/>
              </a:rPr>
              <a:t>    </a:t>
            </a:r>
            <a:endParaRPr lang="en-US" sz="4000" dirty="0">
              <a:latin typeface="Chalkboard"/>
              <a:cs typeface="Chalkboard"/>
            </a:endParaRPr>
          </a:p>
        </p:txBody>
      </p:sp>
      <p:sp>
        <p:nvSpPr>
          <p:cNvPr id="5" name="Rectangle 4"/>
          <p:cNvSpPr/>
          <p:nvPr/>
        </p:nvSpPr>
        <p:spPr>
          <a:xfrm>
            <a:off x="2436435" y="3429000"/>
            <a:ext cx="351378" cy="923330"/>
          </a:xfrm>
          <a:prstGeom prst="rect">
            <a:avLst/>
          </a:prstGeom>
          <a:noFill/>
          <a:ln>
            <a:noFill/>
          </a:ln>
        </p:spPr>
        <p:txBody>
          <a:bodyPr wrap="none" lIns="91440" tIns="45720" rIns="91440" bIns="45720">
            <a:spAutoFit/>
          </a:bodyPr>
          <a:lstStyle/>
          <a:p>
            <a:pPr algn="ctr"/>
            <a:r>
              <a:rPr lang="en-GB" sz="5400" b="1" dirty="0" err="1">
                <a:ln w="12700">
                  <a:solidFill>
                    <a:srgbClr val="0000FF"/>
                  </a:solidFill>
                  <a:prstDash val="solid"/>
                </a:ln>
                <a:solidFill>
                  <a:srgbClr val="0000FF"/>
                </a:solidFill>
                <a:effectLst>
                  <a:outerShdw blurRad="41275" dist="20320" dir="1800000" algn="tl" rotWithShape="0">
                    <a:srgbClr val="000000">
                      <a:alpha val="40000"/>
                    </a:srgbClr>
                  </a:outerShdw>
                </a:effectLst>
              </a:rPr>
              <a:t>i</a:t>
            </a:r>
            <a:endParaRPr lang="en-GB" sz="5400" b="1" dirty="0">
              <a:ln w="12700">
                <a:solidFill>
                  <a:srgbClr val="0000FF"/>
                </a:solidFill>
                <a:prstDash val="solid"/>
              </a:ln>
              <a:solidFill>
                <a:srgbClr val="0000FF"/>
              </a:solidFill>
              <a:effectLst>
                <a:outerShdw blurRad="41275" dist="20320" dir="1800000" algn="tl" rotWithShape="0">
                  <a:srgbClr val="000000">
                    <a:alpha val="40000"/>
                  </a:srgbClr>
                </a:outerShdw>
              </a:effectLst>
            </a:endParaRPr>
          </a:p>
        </p:txBody>
      </p:sp>
      <p:sp>
        <p:nvSpPr>
          <p:cNvPr id="7" name="Rectangle 6"/>
          <p:cNvSpPr/>
          <p:nvPr/>
        </p:nvSpPr>
        <p:spPr>
          <a:xfrm>
            <a:off x="3143673" y="3429000"/>
            <a:ext cx="607671" cy="923330"/>
          </a:xfrm>
          <a:prstGeom prst="rect">
            <a:avLst/>
          </a:prstGeom>
          <a:noFill/>
        </p:spPr>
        <p:txBody>
          <a:bodyPr wrap="none" lIns="91440" tIns="45720" rIns="91440" bIns="45720">
            <a:spAutoFit/>
          </a:bodyPr>
          <a:lstStyle/>
          <a:p>
            <a:pPr algn="ctr"/>
            <a:r>
              <a:rPr lang="en-GB" sz="5400" b="1" dirty="0">
                <a:ln w="12700">
                  <a:solidFill>
                    <a:srgbClr val="0000FF"/>
                  </a:solidFill>
                  <a:prstDash val="solid"/>
                </a:ln>
                <a:solidFill>
                  <a:srgbClr val="0000FF"/>
                </a:solidFill>
                <a:effectLst>
                  <a:outerShdw blurRad="41275" dist="20320" dir="1800000" algn="tl" rotWithShape="0">
                    <a:srgbClr val="000000">
                      <a:alpha val="40000"/>
                    </a:srgbClr>
                  </a:outerShdw>
                </a:effectLst>
              </a:rPr>
              <a:t>h</a:t>
            </a:r>
          </a:p>
        </p:txBody>
      </p:sp>
      <p:sp>
        <p:nvSpPr>
          <p:cNvPr id="8" name="Rectangle 7"/>
          <p:cNvSpPr/>
          <p:nvPr/>
        </p:nvSpPr>
        <p:spPr>
          <a:xfrm>
            <a:off x="3918835" y="3429000"/>
            <a:ext cx="641522" cy="923330"/>
          </a:xfrm>
          <a:prstGeom prst="rect">
            <a:avLst/>
          </a:prstGeom>
          <a:noFill/>
        </p:spPr>
        <p:txBody>
          <a:bodyPr wrap="none" lIns="91440" tIns="45720" rIns="91440" bIns="45720">
            <a:spAutoFit/>
          </a:bodyPr>
          <a:lstStyle/>
          <a:p>
            <a:pPr algn="ctr"/>
            <a:r>
              <a:rPr lang="en-GB" sz="5400" b="1" dirty="0">
                <a:ln w="12700">
                  <a:solidFill>
                    <a:srgbClr val="0000FF"/>
                  </a:solidFill>
                  <a:prstDash val="solid"/>
                </a:ln>
                <a:solidFill>
                  <a:srgbClr val="0000FF"/>
                </a:solidFill>
                <a:effectLst>
                  <a:outerShdw blurRad="41275" dist="20320" dir="1800000" algn="tl" rotWithShape="0">
                    <a:srgbClr val="000000">
                      <a:alpha val="40000"/>
                    </a:srgbClr>
                  </a:outerShdw>
                </a:effectLst>
              </a:rPr>
              <a:t>g</a:t>
            </a:r>
          </a:p>
        </p:txBody>
      </p:sp>
      <p:sp>
        <p:nvSpPr>
          <p:cNvPr id="9" name="Rectangle 8"/>
          <p:cNvSpPr/>
          <p:nvPr/>
        </p:nvSpPr>
        <p:spPr>
          <a:xfrm>
            <a:off x="4896710" y="3501008"/>
            <a:ext cx="378630" cy="923330"/>
          </a:xfrm>
          <a:prstGeom prst="rect">
            <a:avLst/>
          </a:prstGeom>
          <a:noFill/>
        </p:spPr>
        <p:txBody>
          <a:bodyPr wrap="none" lIns="91440" tIns="45720" rIns="91440" bIns="45720">
            <a:spAutoFit/>
          </a:bodyPr>
          <a:lstStyle/>
          <a:p>
            <a:pPr algn="ctr"/>
            <a:r>
              <a:rPr lang="en-GB" sz="5400" b="1" dirty="0">
                <a:ln w="12700">
                  <a:solidFill>
                    <a:srgbClr val="0000FF"/>
                  </a:solidFill>
                  <a:prstDash val="solid"/>
                </a:ln>
                <a:solidFill>
                  <a:srgbClr val="0000FF"/>
                </a:solidFill>
                <a:effectLst>
                  <a:outerShdw blurRad="41275" dist="20320" dir="1800000" algn="tl" rotWithShape="0">
                    <a:srgbClr val="000000">
                      <a:alpha val="40000"/>
                    </a:srgbClr>
                  </a:outerShdw>
                </a:effectLst>
              </a:rPr>
              <a:t>f</a:t>
            </a:r>
          </a:p>
        </p:txBody>
      </p:sp>
      <p:sp>
        <p:nvSpPr>
          <p:cNvPr id="10" name="Rectangle 9"/>
          <p:cNvSpPr/>
          <p:nvPr/>
        </p:nvSpPr>
        <p:spPr>
          <a:xfrm>
            <a:off x="5562495" y="3429000"/>
            <a:ext cx="628698" cy="923330"/>
          </a:xfrm>
          <a:prstGeom prst="rect">
            <a:avLst/>
          </a:prstGeom>
          <a:noFill/>
        </p:spPr>
        <p:txBody>
          <a:bodyPr wrap="none" lIns="91440" tIns="45720" rIns="91440" bIns="45720">
            <a:spAutoFit/>
          </a:bodyPr>
          <a:lstStyle/>
          <a:p>
            <a:pPr algn="ctr"/>
            <a:r>
              <a:rPr lang="en-GB" sz="5400" b="1" dirty="0">
                <a:ln w="12700">
                  <a:solidFill>
                    <a:srgbClr val="0000FF"/>
                  </a:solidFill>
                  <a:prstDash val="solid"/>
                </a:ln>
                <a:solidFill>
                  <a:srgbClr val="0000FF"/>
                </a:solidFill>
                <a:effectLst>
                  <a:outerShdw blurRad="41275" dist="20320" dir="1800000" algn="tl" rotWithShape="0">
                    <a:srgbClr val="000000">
                      <a:alpha val="40000"/>
                    </a:srgbClr>
                  </a:outerShdw>
                </a:effectLst>
              </a:rPr>
              <a:t>e</a:t>
            </a:r>
          </a:p>
        </p:txBody>
      </p:sp>
      <p:sp>
        <p:nvSpPr>
          <p:cNvPr id="11" name="Rectangle 10"/>
          <p:cNvSpPr/>
          <p:nvPr/>
        </p:nvSpPr>
        <p:spPr>
          <a:xfrm>
            <a:off x="6511123" y="3429000"/>
            <a:ext cx="641522" cy="923330"/>
          </a:xfrm>
          <a:prstGeom prst="rect">
            <a:avLst/>
          </a:prstGeom>
          <a:noFill/>
        </p:spPr>
        <p:txBody>
          <a:bodyPr wrap="none" lIns="91440" tIns="45720" rIns="91440" bIns="45720">
            <a:spAutoFit/>
          </a:bodyPr>
          <a:lstStyle/>
          <a:p>
            <a:pPr algn="ctr"/>
            <a:r>
              <a:rPr lang="en-GB" sz="5400" b="1" dirty="0">
                <a:ln w="12700">
                  <a:solidFill>
                    <a:srgbClr val="0000FF"/>
                  </a:solidFill>
                  <a:prstDash val="solid"/>
                </a:ln>
                <a:solidFill>
                  <a:srgbClr val="0000FF"/>
                </a:solidFill>
                <a:effectLst>
                  <a:outerShdw blurRad="41275" dist="20320" dir="1800000" algn="tl" rotWithShape="0">
                    <a:srgbClr val="000000">
                      <a:alpha val="40000"/>
                    </a:srgbClr>
                  </a:outerShdw>
                </a:effectLst>
              </a:rPr>
              <a:t>d</a:t>
            </a:r>
          </a:p>
        </p:txBody>
      </p:sp>
      <p:sp>
        <p:nvSpPr>
          <p:cNvPr id="12" name="Rectangle 11"/>
          <p:cNvSpPr/>
          <p:nvPr/>
        </p:nvSpPr>
        <p:spPr>
          <a:xfrm>
            <a:off x="7434703" y="3429000"/>
            <a:ext cx="628698" cy="923330"/>
          </a:xfrm>
          <a:prstGeom prst="rect">
            <a:avLst/>
          </a:prstGeom>
          <a:noFill/>
        </p:spPr>
        <p:txBody>
          <a:bodyPr wrap="none" lIns="91440" tIns="45720" rIns="91440" bIns="45720">
            <a:spAutoFit/>
          </a:bodyPr>
          <a:lstStyle/>
          <a:p>
            <a:pPr algn="ctr"/>
            <a:r>
              <a:rPr lang="en-GB" sz="5400" b="1" dirty="0">
                <a:ln w="12700">
                  <a:solidFill>
                    <a:srgbClr val="0000FF"/>
                  </a:solidFill>
                  <a:prstDash val="solid"/>
                </a:ln>
                <a:solidFill>
                  <a:srgbClr val="0000FF"/>
                </a:solidFill>
                <a:effectLst>
                  <a:outerShdw blurRad="41275" dist="20320" dir="1800000" algn="tl" rotWithShape="0">
                    <a:srgbClr val="000000">
                      <a:alpha val="40000"/>
                    </a:srgbClr>
                  </a:outerShdw>
                </a:effectLst>
              </a:rPr>
              <a:t>c</a:t>
            </a:r>
          </a:p>
        </p:txBody>
      </p:sp>
      <p:sp>
        <p:nvSpPr>
          <p:cNvPr id="13" name="Rectangle 12"/>
          <p:cNvSpPr/>
          <p:nvPr/>
        </p:nvSpPr>
        <p:spPr>
          <a:xfrm>
            <a:off x="8311323" y="3429000"/>
            <a:ext cx="641522" cy="923330"/>
          </a:xfrm>
          <a:prstGeom prst="rect">
            <a:avLst/>
          </a:prstGeom>
          <a:noFill/>
        </p:spPr>
        <p:txBody>
          <a:bodyPr wrap="none" lIns="91440" tIns="45720" rIns="91440" bIns="45720">
            <a:spAutoFit/>
          </a:bodyPr>
          <a:lstStyle/>
          <a:p>
            <a:pPr algn="ctr"/>
            <a:r>
              <a:rPr lang="en-GB" sz="5400" b="1" dirty="0">
                <a:ln w="12700">
                  <a:solidFill>
                    <a:srgbClr val="0000FF"/>
                  </a:solidFill>
                  <a:prstDash val="solid"/>
                </a:ln>
                <a:solidFill>
                  <a:srgbClr val="0000FF"/>
                </a:solidFill>
                <a:effectLst>
                  <a:outerShdw blurRad="41275" dist="20320" dir="1800000" algn="tl" rotWithShape="0">
                    <a:srgbClr val="000000">
                      <a:alpha val="40000"/>
                    </a:srgbClr>
                  </a:outerShdw>
                </a:effectLst>
              </a:rPr>
              <a:t>b</a:t>
            </a:r>
          </a:p>
        </p:txBody>
      </p:sp>
      <p:sp>
        <p:nvSpPr>
          <p:cNvPr id="14" name="Rectangle 13"/>
          <p:cNvSpPr/>
          <p:nvPr/>
        </p:nvSpPr>
        <p:spPr>
          <a:xfrm>
            <a:off x="9084475" y="3429000"/>
            <a:ext cx="641522" cy="923330"/>
          </a:xfrm>
          <a:prstGeom prst="rect">
            <a:avLst/>
          </a:prstGeom>
          <a:noFill/>
        </p:spPr>
        <p:txBody>
          <a:bodyPr wrap="none" lIns="91440" tIns="45720" rIns="91440" bIns="45720">
            <a:spAutoFit/>
          </a:bodyPr>
          <a:lstStyle/>
          <a:p>
            <a:pPr algn="ctr"/>
            <a:r>
              <a:rPr lang="en-GB" sz="5400" b="1" dirty="0">
                <a:ln w="12700">
                  <a:solidFill>
                    <a:srgbClr val="0000FF"/>
                  </a:solidFill>
                  <a:prstDash val="solid"/>
                </a:ln>
                <a:solidFill>
                  <a:srgbClr val="0000FF"/>
                </a:solidFill>
                <a:effectLst>
                  <a:outerShdw blurRad="41275" dist="20320" dir="1800000" algn="tl" rotWithShape="0">
                    <a:srgbClr val="000000">
                      <a:alpha val="40000"/>
                    </a:srgbClr>
                  </a:outerShdw>
                </a:effectLst>
              </a:rPr>
              <a:t>a</a:t>
            </a:r>
          </a:p>
        </p:txBody>
      </p:sp>
      <p:sp>
        <p:nvSpPr>
          <p:cNvPr id="4" name="Rectangle 3"/>
          <p:cNvSpPr/>
          <p:nvPr/>
        </p:nvSpPr>
        <p:spPr>
          <a:xfrm>
            <a:off x="776948" y="2694982"/>
            <a:ext cx="4683325" cy="369332"/>
          </a:xfrm>
          <a:prstGeom prst="rect">
            <a:avLst/>
          </a:prstGeom>
        </p:spPr>
        <p:txBody>
          <a:bodyPr wrap="square">
            <a:spAutoFit/>
          </a:bodyPr>
          <a:lstStyle/>
          <a:p>
            <a:r>
              <a:rPr lang="en-US" dirty="0"/>
              <a:t>We have a new number system </a:t>
            </a:r>
          </a:p>
        </p:txBody>
      </p:sp>
    </p:spTree>
    <p:extLst>
      <p:ext uri="{BB962C8B-B14F-4D97-AF65-F5344CB8AC3E}">
        <p14:creationId xmlns:p14="http://schemas.microsoft.com/office/powerpoint/2010/main" val="440526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P spid="11" grpId="0"/>
      <p:bldP spid="12"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9576" y="908720"/>
            <a:ext cx="7924800" cy="1143000"/>
          </a:xfrm>
        </p:spPr>
        <p:txBody>
          <a:bodyPr/>
          <a:lstStyle/>
          <a:p>
            <a:r>
              <a:rPr lang="en-US" dirty="0"/>
              <a:t>Experiencing what it means to learn to count </a:t>
            </a:r>
          </a:p>
        </p:txBody>
      </p:sp>
      <p:sp>
        <p:nvSpPr>
          <p:cNvPr id="3" name="Content Placeholder 2"/>
          <p:cNvSpPr>
            <a:spLocks noGrp="1"/>
          </p:cNvSpPr>
          <p:nvPr>
            <p:ph idx="1"/>
          </p:nvPr>
        </p:nvSpPr>
        <p:spPr>
          <a:xfrm>
            <a:off x="2351585" y="2132856"/>
            <a:ext cx="7921625" cy="864096"/>
          </a:xfrm>
        </p:spPr>
        <p:txBody>
          <a:bodyPr>
            <a:normAutofit fontScale="77500" lnSpcReduction="20000"/>
          </a:bodyPr>
          <a:lstStyle/>
          <a:p>
            <a:r>
              <a:rPr lang="en-US" dirty="0"/>
              <a:t>Show me </a:t>
            </a:r>
          </a:p>
          <a:p>
            <a:endParaRPr lang="en-US" dirty="0"/>
          </a:p>
          <a:p>
            <a:r>
              <a:rPr lang="en-GB" b="1" dirty="0">
                <a:ln w="12700">
                  <a:solidFill>
                    <a:srgbClr val="0000FF"/>
                  </a:solidFill>
                  <a:prstDash val="solid"/>
                </a:ln>
                <a:solidFill>
                  <a:srgbClr val="0000FF"/>
                </a:solidFill>
                <a:effectLst>
                  <a:outerShdw blurRad="41275" dist="20320" dir="1800000" algn="tl" rotWithShape="0">
                    <a:srgbClr val="000000">
                      <a:alpha val="40000"/>
                    </a:srgbClr>
                  </a:outerShdw>
                </a:effectLst>
              </a:rPr>
              <a:t>       </a:t>
            </a:r>
          </a:p>
          <a:p>
            <a:endParaRPr lang="en-US" dirty="0"/>
          </a:p>
        </p:txBody>
      </p:sp>
      <p:sp>
        <p:nvSpPr>
          <p:cNvPr id="5" name="Rectangle 4"/>
          <p:cNvSpPr/>
          <p:nvPr/>
        </p:nvSpPr>
        <p:spPr>
          <a:xfrm>
            <a:off x="3755883" y="3068960"/>
            <a:ext cx="641522" cy="923330"/>
          </a:xfrm>
          <a:prstGeom prst="rect">
            <a:avLst/>
          </a:prstGeom>
          <a:noFill/>
        </p:spPr>
        <p:txBody>
          <a:bodyPr wrap="none" lIns="91440" tIns="45720" rIns="91440" bIns="45720">
            <a:spAutoFit/>
          </a:bodyPr>
          <a:lstStyle/>
          <a:p>
            <a:pPr algn="ctr"/>
            <a:r>
              <a:rPr lang="en-GB" sz="5400" b="1" dirty="0">
                <a:ln w="12700">
                  <a:solidFill>
                    <a:srgbClr val="0000FF"/>
                  </a:solidFill>
                  <a:prstDash val="solid"/>
                </a:ln>
                <a:solidFill>
                  <a:srgbClr val="0000FF"/>
                </a:solidFill>
                <a:effectLst>
                  <a:outerShdw blurRad="41275" dist="20320" dir="1800000" algn="tl" rotWithShape="0">
                    <a:srgbClr val="000000">
                      <a:alpha val="40000"/>
                    </a:srgbClr>
                  </a:outerShdw>
                </a:effectLst>
              </a:rPr>
              <a:t>a</a:t>
            </a:r>
          </a:p>
        </p:txBody>
      </p:sp>
      <p:sp>
        <p:nvSpPr>
          <p:cNvPr id="8" name="Rectangle 7"/>
          <p:cNvSpPr/>
          <p:nvPr/>
        </p:nvSpPr>
        <p:spPr>
          <a:xfrm>
            <a:off x="2724467" y="3068960"/>
            <a:ext cx="351378" cy="923330"/>
          </a:xfrm>
          <a:prstGeom prst="rect">
            <a:avLst/>
          </a:prstGeom>
          <a:noFill/>
          <a:ln>
            <a:noFill/>
          </a:ln>
        </p:spPr>
        <p:txBody>
          <a:bodyPr wrap="none" lIns="91440" tIns="45720" rIns="91440" bIns="45720">
            <a:spAutoFit/>
          </a:bodyPr>
          <a:lstStyle/>
          <a:p>
            <a:pPr algn="ctr"/>
            <a:r>
              <a:rPr lang="en-GB" sz="5400" b="1" dirty="0" err="1">
                <a:ln w="12700">
                  <a:solidFill>
                    <a:srgbClr val="0000FF"/>
                  </a:solidFill>
                  <a:prstDash val="solid"/>
                </a:ln>
                <a:solidFill>
                  <a:srgbClr val="0000FF"/>
                </a:solidFill>
                <a:effectLst>
                  <a:outerShdw blurRad="41275" dist="20320" dir="1800000" algn="tl" rotWithShape="0">
                    <a:srgbClr val="000000">
                      <a:alpha val="40000"/>
                    </a:srgbClr>
                  </a:outerShdw>
                </a:effectLst>
              </a:rPr>
              <a:t>i</a:t>
            </a:r>
            <a:endParaRPr lang="en-GB" sz="5400" b="1" dirty="0">
              <a:ln w="12700">
                <a:solidFill>
                  <a:srgbClr val="0000FF"/>
                </a:solidFill>
                <a:prstDash val="solid"/>
              </a:ln>
              <a:solidFill>
                <a:srgbClr val="0000FF"/>
              </a:solidFill>
              <a:effectLst>
                <a:outerShdw blurRad="41275" dist="20320" dir="1800000" algn="tl" rotWithShape="0">
                  <a:srgbClr val="000000">
                    <a:alpha val="40000"/>
                  </a:srgbClr>
                </a:outerShdw>
              </a:effectLst>
            </a:endParaRPr>
          </a:p>
        </p:txBody>
      </p:sp>
      <p:sp>
        <p:nvSpPr>
          <p:cNvPr id="9" name="Rectangle 8"/>
          <p:cNvSpPr/>
          <p:nvPr/>
        </p:nvSpPr>
        <p:spPr>
          <a:xfrm>
            <a:off x="4998955" y="3068960"/>
            <a:ext cx="641522" cy="923330"/>
          </a:xfrm>
          <a:prstGeom prst="rect">
            <a:avLst/>
          </a:prstGeom>
          <a:noFill/>
        </p:spPr>
        <p:txBody>
          <a:bodyPr wrap="none" lIns="91440" tIns="45720" rIns="91440" bIns="45720">
            <a:spAutoFit/>
          </a:bodyPr>
          <a:lstStyle/>
          <a:p>
            <a:pPr algn="ctr"/>
            <a:r>
              <a:rPr lang="en-GB" sz="5400" b="1" dirty="0">
                <a:ln w="12700">
                  <a:solidFill>
                    <a:srgbClr val="0000FF"/>
                  </a:solidFill>
                  <a:prstDash val="solid"/>
                </a:ln>
                <a:solidFill>
                  <a:srgbClr val="0000FF"/>
                </a:solidFill>
                <a:effectLst>
                  <a:outerShdw blurRad="41275" dist="20320" dir="1800000" algn="tl" rotWithShape="0">
                    <a:srgbClr val="000000">
                      <a:alpha val="40000"/>
                    </a:srgbClr>
                  </a:outerShdw>
                </a:effectLst>
              </a:rPr>
              <a:t>b</a:t>
            </a:r>
          </a:p>
        </p:txBody>
      </p:sp>
      <p:sp>
        <p:nvSpPr>
          <p:cNvPr id="10" name="Rectangle 9"/>
          <p:cNvSpPr/>
          <p:nvPr/>
        </p:nvSpPr>
        <p:spPr>
          <a:xfrm>
            <a:off x="6312025" y="3068960"/>
            <a:ext cx="607671" cy="923330"/>
          </a:xfrm>
          <a:prstGeom prst="rect">
            <a:avLst/>
          </a:prstGeom>
          <a:noFill/>
        </p:spPr>
        <p:txBody>
          <a:bodyPr wrap="none" lIns="91440" tIns="45720" rIns="91440" bIns="45720">
            <a:spAutoFit/>
          </a:bodyPr>
          <a:lstStyle/>
          <a:p>
            <a:pPr algn="ctr"/>
            <a:r>
              <a:rPr lang="en-GB" sz="5400" b="1" dirty="0">
                <a:ln w="12700">
                  <a:solidFill>
                    <a:srgbClr val="0000FF"/>
                  </a:solidFill>
                  <a:prstDash val="solid"/>
                </a:ln>
                <a:solidFill>
                  <a:srgbClr val="0000FF"/>
                </a:solidFill>
                <a:effectLst>
                  <a:outerShdw blurRad="41275" dist="20320" dir="1800000" algn="tl" rotWithShape="0">
                    <a:srgbClr val="000000">
                      <a:alpha val="40000"/>
                    </a:srgbClr>
                  </a:outerShdw>
                </a:effectLst>
              </a:rPr>
              <a:t>h</a:t>
            </a:r>
          </a:p>
        </p:txBody>
      </p:sp>
    </p:spTree>
    <p:extLst>
      <p:ext uri="{BB962C8B-B14F-4D97-AF65-F5344CB8AC3E}">
        <p14:creationId xmlns:p14="http://schemas.microsoft.com/office/powerpoint/2010/main" val="2668093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9576" y="836712"/>
            <a:ext cx="7924800" cy="1143000"/>
          </a:xfrm>
        </p:spPr>
        <p:txBody>
          <a:bodyPr/>
          <a:lstStyle/>
          <a:p>
            <a:r>
              <a:rPr lang="en-US" dirty="0"/>
              <a:t>Experiencing what it means to learn to count </a:t>
            </a:r>
          </a:p>
        </p:txBody>
      </p:sp>
      <p:sp>
        <p:nvSpPr>
          <p:cNvPr id="3" name="Content Placeholder 2"/>
          <p:cNvSpPr>
            <a:spLocks noGrp="1"/>
          </p:cNvSpPr>
          <p:nvPr>
            <p:ph idx="1"/>
          </p:nvPr>
        </p:nvSpPr>
        <p:spPr>
          <a:xfrm>
            <a:off x="2279577" y="2204864"/>
            <a:ext cx="7921625" cy="3240360"/>
          </a:xfrm>
        </p:spPr>
        <p:txBody>
          <a:bodyPr/>
          <a:lstStyle/>
          <a:p>
            <a:r>
              <a:rPr lang="en-US" b="1" dirty="0">
                <a:ln w="12700">
                  <a:solidFill>
                    <a:schemeClr val="tx2">
                      <a:satMod val="155000"/>
                    </a:schemeClr>
                  </a:solidFill>
                  <a:prstDash val="solid"/>
                </a:ln>
                <a:effectLst>
                  <a:outerShdw blurRad="41275" dist="20320" dir="1800000" algn="tl" rotWithShape="0">
                    <a:srgbClr val="000000">
                      <a:alpha val="40000"/>
                    </a:srgbClr>
                  </a:outerShdw>
                </a:effectLst>
              </a:rPr>
              <a:t>Calculate </a:t>
            </a:r>
          </a:p>
          <a:p>
            <a:endParaRPr lang="en-US" dirty="0"/>
          </a:p>
          <a:p>
            <a:endParaRPr lang="en-US" dirty="0"/>
          </a:p>
        </p:txBody>
      </p:sp>
      <p:sp>
        <p:nvSpPr>
          <p:cNvPr id="4" name="Rectangle 3"/>
          <p:cNvSpPr/>
          <p:nvPr/>
        </p:nvSpPr>
        <p:spPr>
          <a:xfrm>
            <a:off x="2724467" y="3068960"/>
            <a:ext cx="351378" cy="923330"/>
          </a:xfrm>
          <a:prstGeom prst="rect">
            <a:avLst/>
          </a:prstGeom>
          <a:noFill/>
          <a:ln>
            <a:noFill/>
          </a:ln>
        </p:spPr>
        <p:txBody>
          <a:bodyPr wrap="none" lIns="91440" tIns="45720" rIns="91440" bIns="45720">
            <a:spAutoFit/>
          </a:bodyPr>
          <a:lstStyle/>
          <a:p>
            <a:pPr algn="ctr"/>
            <a:r>
              <a:rPr lang="en-GB" sz="5400" b="1" dirty="0" err="1">
                <a:ln w="12700">
                  <a:solidFill>
                    <a:srgbClr val="0000FF"/>
                  </a:solidFill>
                  <a:prstDash val="solid"/>
                </a:ln>
                <a:solidFill>
                  <a:srgbClr val="0000FF"/>
                </a:solidFill>
                <a:effectLst>
                  <a:outerShdw blurRad="41275" dist="20320" dir="1800000" algn="tl" rotWithShape="0">
                    <a:srgbClr val="000000">
                      <a:alpha val="40000"/>
                    </a:srgbClr>
                  </a:outerShdw>
                </a:effectLst>
              </a:rPr>
              <a:t>i</a:t>
            </a:r>
            <a:endParaRPr lang="en-GB" sz="5400" b="1" dirty="0">
              <a:ln w="12700">
                <a:solidFill>
                  <a:srgbClr val="0000FF"/>
                </a:solidFill>
                <a:prstDash val="solid"/>
              </a:ln>
              <a:solidFill>
                <a:srgbClr val="0000FF"/>
              </a:solidFill>
              <a:effectLst>
                <a:outerShdw blurRad="41275" dist="20320" dir="1800000" algn="tl" rotWithShape="0">
                  <a:srgbClr val="000000">
                    <a:alpha val="40000"/>
                  </a:srgbClr>
                </a:outerShdw>
              </a:effectLst>
            </a:endParaRPr>
          </a:p>
        </p:txBody>
      </p:sp>
      <p:sp>
        <p:nvSpPr>
          <p:cNvPr id="5" name="Rectangle 4"/>
          <p:cNvSpPr/>
          <p:nvPr/>
        </p:nvSpPr>
        <p:spPr>
          <a:xfrm>
            <a:off x="6096001" y="3068960"/>
            <a:ext cx="607671" cy="923330"/>
          </a:xfrm>
          <a:prstGeom prst="rect">
            <a:avLst/>
          </a:prstGeom>
          <a:noFill/>
        </p:spPr>
        <p:txBody>
          <a:bodyPr wrap="none" lIns="91440" tIns="45720" rIns="91440" bIns="45720">
            <a:spAutoFit/>
          </a:bodyPr>
          <a:lstStyle/>
          <a:p>
            <a:pPr algn="ctr"/>
            <a:r>
              <a:rPr lang="en-GB" sz="5400" b="1" dirty="0">
                <a:ln w="12700">
                  <a:solidFill>
                    <a:srgbClr val="0000FF"/>
                  </a:solidFill>
                  <a:prstDash val="solid"/>
                </a:ln>
                <a:solidFill>
                  <a:srgbClr val="0000FF"/>
                </a:solidFill>
                <a:effectLst>
                  <a:outerShdw blurRad="41275" dist="20320" dir="1800000" algn="tl" rotWithShape="0">
                    <a:srgbClr val="000000">
                      <a:alpha val="40000"/>
                    </a:srgbClr>
                  </a:outerShdw>
                </a:effectLst>
              </a:rPr>
              <a:t>h</a:t>
            </a:r>
          </a:p>
        </p:txBody>
      </p:sp>
      <p:sp>
        <p:nvSpPr>
          <p:cNvPr id="6" name="TextBox 5"/>
          <p:cNvSpPr txBox="1"/>
          <p:nvPr/>
        </p:nvSpPr>
        <p:spPr>
          <a:xfrm>
            <a:off x="3719737" y="3284985"/>
            <a:ext cx="2148345" cy="584775"/>
          </a:xfrm>
          <a:prstGeom prst="rect">
            <a:avLst/>
          </a:prstGeom>
          <a:noFill/>
        </p:spPr>
        <p:txBody>
          <a:bodyPr wrap="none" rtlCol="0">
            <a:spAutoFit/>
          </a:bodyPr>
          <a:lstStyle/>
          <a:p>
            <a:r>
              <a:rPr lang="en-US" sz="3200" b="1" dirty="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rPr>
              <a:t>added to </a:t>
            </a:r>
          </a:p>
        </p:txBody>
      </p:sp>
    </p:spTree>
    <p:extLst>
      <p:ext uri="{BB962C8B-B14F-4D97-AF65-F5344CB8AC3E}">
        <p14:creationId xmlns:p14="http://schemas.microsoft.com/office/powerpoint/2010/main" val="9951186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Experiencing what it means to learn to count </a:t>
            </a:r>
          </a:p>
        </p:txBody>
      </p:sp>
      <p:sp>
        <p:nvSpPr>
          <p:cNvPr id="3" name="Content Placeholder 2"/>
          <p:cNvSpPr>
            <a:spLocks noGrp="1"/>
          </p:cNvSpPr>
          <p:nvPr>
            <p:ph idx="1"/>
          </p:nvPr>
        </p:nvSpPr>
        <p:spPr/>
        <p:txBody>
          <a:bodyPr/>
          <a:lstStyle/>
          <a:p>
            <a:r>
              <a:rPr lang="en-US" b="1" dirty="0">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rPr>
              <a:t>Calculate </a:t>
            </a:r>
          </a:p>
        </p:txBody>
      </p:sp>
      <p:sp>
        <p:nvSpPr>
          <p:cNvPr id="4" name="Rectangle 3"/>
          <p:cNvSpPr/>
          <p:nvPr/>
        </p:nvSpPr>
        <p:spPr>
          <a:xfrm>
            <a:off x="2826191" y="3068960"/>
            <a:ext cx="628698" cy="923330"/>
          </a:xfrm>
          <a:prstGeom prst="rect">
            <a:avLst/>
          </a:prstGeom>
          <a:noFill/>
        </p:spPr>
        <p:txBody>
          <a:bodyPr wrap="none" lIns="91440" tIns="45720" rIns="91440" bIns="45720">
            <a:spAutoFit/>
          </a:bodyPr>
          <a:lstStyle/>
          <a:p>
            <a:pPr algn="ctr"/>
            <a:r>
              <a:rPr lang="en-GB" sz="5400" b="1" dirty="0">
                <a:ln w="12700">
                  <a:solidFill>
                    <a:srgbClr val="0000FF"/>
                  </a:solidFill>
                  <a:prstDash val="solid"/>
                </a:ln>
                <a:solidFill>
                  <a:srgbClr val="0000FF"/>
                </a:solidFill>
                <a:effectLst>
                  <a:outerShdw blurRad="41275" dist="20320" dir="1800000" algn="tl" rotWithShape="0">
                    <a:srgbClr val="000000">
                      <a:alpha val="40000"/>
                    </a:srgbClr>
                  </a:outerShdw>
                </a:effectLst>
              </a:rPr>
              <a:t>c</a:t>
            </a:r>
          </a:p>
        </p:txBody>
      </p:sp>
      <p:sp>
        <p:nvSpPr>
          <p:cNvPr id="5" name="Rectangle 4"/>
          <p:cNvSpPr/>
          <p:nvPr/>
        </p:nvSpPr>
        <p:spPr>
          <a:xfrm>
            <a:off x="5647027" y="2996952"/>
            <a:ext cx="641522" cy="923330"/>
          </a:xfrm>
          <a:prstGeom prst="rect">
            <a:avLst/>
          </a:prstGeom>
          <a:noFill/>
        </p:spPr>
        <p:txBody>
          <a:bodyPr wrap="none" lIns="91440" tIns="45720" rIns="91440" bIns="45720">
            <a:spAutoFit/>
          </a:bodyPr>
          <a:lstStyle/>
          <a:p>
            <a:pPr algn="ctr"/>
            <a:r>
              <a:rPr lang="en-GB" sz="5400" b="1" dirty="0">
                <a:ln w="12700">
                  <a:solidFill>
                    <a:srgbClr val="0000FF"/>
                  </a:solidFill>
                  <a:prstDash val="solid"/>
                </a:ln>
                <a:solidFill>
                  <a:srgbClr val="0000FF"/>
                </a:solidFill>
                <a:effectLst>
                  <a:outerShdw blurRad="41275" dist="20320" dir="1800000" algn="tl" rotWithShape="0">
                    <a:srgbClr val="000000">
                      <a:alpha val="40000"/>
                    </a:srgbClr>
                  </a:outerShdw>
                </a:effectLst>
              </a:rPr>
              <a:t>g</a:t>
            </a:r>
          </a:p>
        </p:txBody>
      </p:sp>
      <p:sp>
        <p:nvSpPr>
          <p:cNvPr id="6" name="Rectangle 5"/>
          <p:cNvSpPr/>
          <p:nvPr/>
        </p:nvSpPr>
        <p:spPr>
          <a:xfrm>
            <a:off x="3791745" y="3284985"/>
            <a:ext cx="1859805" cy="584775"/>
          </a:xfrm>
          <a:prstGeom prst="rect">
            <a:avLst/>
          </a:prstGeom>
        </p:spPr>
        <p:txBody>
          <a:bodyPr wrap="none">
            <a:spAutoFit/>
          </a:bodyPr>
          <a:lstStyle/>
          <a:p>
            <a:r>
              <a:rPr lang="en-US" sz="3200" b="1" dirty="0">
                <a:ln w="12700">
                  <a:solidFill>
                    <a:schemeClr val="tx2">
                      <a:satMod val="155000"/>
                    </a:schemeClr>
                  </a:solidFill>
                  <a:prstDash val="solid"/>
                </a:ln>
                <a:solidFill>
                  <a:srgbClr val="0000FF"/>
                </a:solidFill>
                <a:effectLst>
                  <a:outerShdw blurRad="41275" dist="20320" dir="1800000" algn="tl" rotWithShape="0">
                    <a:srgbClr val="000000">
                      <a:alpha val="40000"/>
                    </a:srgbClr>
                  </a:outerShdw>
                </a:effectLst>
              </a:rPr>
              <a:t>subtract</a:t>
            </a:r>
            <a:r>
              <a:rPr lang="en-US" dirty="0"/>
              <a:t> </a:t>
            </a:r>
          </a:p>
        </p:txBody>
      </p:sp>
    </p:spTree>
    <p:extLst>
      <p:ext uri="{BB962C8B-B14F-4D97-AF65-F5344CB8AC3E}">
        <p14:creationId xmlns:p14="http://schemas.microsoft.com/office/powerpoint/2010/main" val="30383164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9576" y="764704"/>
            <a:ext cx="7924800" cy="1143000"/>
          </a:xfrm>
        </p:spPr>
        <p:txBody>
          <a:bodyPr/>
          <a:lstStyle/>
          <a:p>
            <a:pPr algn="ctr"/>
            <a:r>
              <a:rPr lang="en-US" dirty="0"/>
              <a:t>Experiencing what it means to learn to count </a:t>
            </a:r>
          </a:p>
        </p:txBody>
      </p:sp>
      <p:sp>
        <p:nvSpPr>
          <p:cNvPr id="3" name="Content Placeholder 2"/>
          <p:cNvSpPr>
            <a:spLocks noGrp="1"/>
          </p:cNvSpPr>
          <p:nvPr>
            <p:ph idx="1"/>
          </p:nvPr>
        </p:nvSpPr>
        <p:spPr>
          <a:xfrm>
            <a:off x="1062998" y="2332429"/>
            <a:ext cx="7921625" cy="3096404"/>
          </a:xfrm>
        </p:spPr>
        <p:txBody>
          <a:bodyPr>
            <a:normAutofit lnSpcReduction="10000"/>
          </a:bodyPr>
          <a:lstStyle/>
          <a:p>
            <a:pPr marL="0"/>
            <a:r>
              <a:rPr lang="en-GB" sz="2400" dirty="0"/>
              <a:t>What made the task easy?</a:t>
            </a:r>
          </a:p>
          <a:p>
            <a:pPr marL="0"/>
            <a:r>
              <a:rPr lang="en-GB" sz="2400" dirty="0"/>
              <a:t>What made the task difficult?</a:t>
            </a:r>
          </a:p>
          <a:p>
            <a:pPr marL="0"/>
            <a:r>
              <a:rPr lang="en-GB" sz="2400" dirty="0"/>
              <a:t>Would it have been helpful if you had known something else first?</a:t>
            </a:r>
          </a:p>
          <a:p>
            <a:pPr marL="0"/>
            <a:r>
              <a:rPr lang="en-GB" sz="2400" dirty="0"/>
              <a:t>What would have made it easier? </a:t>
            </a:r>
          </a:p>
          <a:p>
            <a:pPr marL="0"/>
            <a:r>
              <a:rPr lang="en-GB" sz="2400" dirty="0"/>
              <a:t>How does this relate to what children in their early years (3-5 years old) experience? </a:t>
            </a:r>
          </a:p>
          <a:p>
            <a:endParaRPr lang="en-US" dirty="0"/>
          </a:p>
        </p:txBody>
      </p:sp>
      <p:pic>
        <p:nvPicPr>
          <p:cNvPr id="4" name="Picture 3">
            <a:extLst>
              <a:ext uri="{FF2B5EF4-FFF2-40B4-BE49-F238E27FC236}">
                <a16:creationId xmlns:a16="http://schemas.microsoft.com/office/drawing/2014/main" id="{64292103-2B91-8E45-AE0A-AC263D047EE3}"/>
              </a:ext>
            </a:extLst>
          </p:cNvPr>
          <p:cNvPicPr/>
          <p:nvPr/>
        </p:nvPicPr>
        <p:blipFill rotWithShape="1">
          <a:blip r:embed="rId3">
            <a:extLst>
              <a:ext uri="{28A0092B-C50C-407E-A947-70E740481C1C}">
                <a14:useLocalDpi xmlns:a14="http://schemas.microsoft.com/office/drawing/2010/main" val="0"/>
              </a:ext>
            </a:extLst>
          </a:blip>
          <a:srcRect l="7318" r="9266" b="16283"/>
          <a:stretch/>
        </p:blipFill>
        <p:spPr bwMode="auto">
          <a:xfrm>
            <a:off x="2379832" y="4984696"/>
            <a:ext cx="7317680" cy="1567036"/>
          </a:xfrm>
          <a:prstGeom prst="rect">
            <a:avLst/>
          </a:prstGeom>
          <a:noFill/>
          <a:ln>
            <a:noFill/>
          </a:ln>
          <a:extLst/>
        </p:spPr>
      </p:pic>
    </p:spTree>
    <p:extLst>
      <p:ext uri="{BB962C8B-B14F-4D97-AF65-F5344CB8AC3E}">
        <p14:creationId xmlns:p14="http://schemas.microsoft.com/office/powerpoint/2010/main" val="16404758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linds(horizontal)">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556E8-36A3-44DC-8240-1A426595B887}"/>
              </a:ext>
            </a:extLst>
          </p:cNvPr>
          <p:cNvSpPr>
            <a:spLocks noGrp="1"/>
          </p:cNvSpPr>
          <p:nvPr>
            <p:ph type="title"/>
          </p:nvPr>
        </p:nvSpPr>
        <p:spPr/>
        <p:txBody>
          <a:bodyPr/>
          <a:lstStyle/>
          <a:p>
            <a:r>
              <a:rPr lang="en-GB" dirty="0"/>
              <a:t>Compare the two images </a:t>
            </a:r>
          </a:p>
        </p:txBody>
      </p:sp>
      <p:pic>
        <p:nvPicPr>
          <p:cNvPr id="4" name="Content Placeholder 3">
            <a:extLst>
              <a:ext uri="{FF2B5EF4-FFF2-40B4-BE49-F238E27FC236}">
                <a16:creationId xmlns:a16="http://schemas.microsoft.com/office/drawing/2014/main" id="{04F3F58B-5FCF-4D6D-A481-5B238E814783}"/>
              </a:ext>
            </a:extLst>
          </p:cNvPr>
          <p:cNvPicPr>
            <a:picLocks noGrp="1" noChangeAspect="1"/>
          </p:cNvPicPr>
          <p:nvPr>
            <p:ph idx="1"/>
          </p:nvPr>
        </p:nvPicPr>
        <p:blipFill>
          <a:blip r:embed="rId3"/>
          <a:stretch>
            <a:fillRect/>
          </a:stretch>
        </p:blipFill>
        <p:spPr>
          <a:xfrm>
            <a:off x="2184401" y="1940720"/>
            <a:ext cx="7921229" cy="1087451"/>
          </a:xfrm>
          <a:prstGeom prst="rect">
            <a:avLst/>
          </a:prstGeom>
        </p:spPr>
      </p:pic>
      <p:pic>
        <p:nvPicPr>
          <p:cNvPr id="5" name="Picture 4">
            <a:extLst>
              <a:ext uri="{FF2B5EF4-FFF2-40B4-BE49-F238E27FC236}">
                <a16:creationId xmlns:a16="http://schemas.microsoft.com/office/drawing/2014/main" id="{E3840BBB-2D67-40A7-851F-91E9F45CC4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9245" y="2830712"/>
            <a:ext cx="5787730" cy="3258938"/>
          </a:xfrm>
          <a:prstGeom prst="rect">
            <a:avLst/>
          </a:prstGeom>
        </p:spPr>
      </p:pic>
      <p:sp>
        <p:nvSpPr>
          <p:cNvPr id="6" name="TextBox 5">
            <a:extLst>
              <a:ext uri="{FF2B5EF4-FFF2-40B4-BE49-F238E27FC236}">
                <a16:creationId xmlns:a16="http://schemas.microsoft.com/office/drawing/2014/main" id="{792F4C93-5240-4041-ADE2-B27032A8E152}"/>
              </a:ext>
            </a:extLst>
          </p:cNvPr>
          <p:cNvSpPr txBox="1"/>
          <p:nvPr/>
        </p:nvSpPr>
        <p:spPr>
          <a:xfrm>
            <a:off x="2101850" y="3314701"/>
            <a:ext cx="2146300" cy="1384995"/>
          </a:xfrm>
          <a:prstGeom prst="rect">
            <a:avLst/>
          </a:prstGeom>
          <a:noFill/>
        </p:spPr>
        <p:txBody>
          <a:bodyPr wrap="square" rtlCol="0">
            <a:spAutoFit/>
          </a:bodyPr>
          <a:lstStyle/>
          <a:p>
            <a:pPr defTabSz="685800">
              <a:defRPr/>
            </a:pPr>
            <a:r>
              <a:rPr lang="en-GB" sz="2100" dirty="0">
                <a:solidFill>
                  <a:srgbClr val="000000"/>
                </a:solidFill>
                <a:latin typeface="Arial"/>
              </a:rPr>
              <a:t>How do they support the development  of cardinality?</a:t>
            </a:r>
          </a:p>
        </p:txBody>
      </p:sp>
    </p:spTree>
    <p:extLst>
      <p:ext uri="{BB962C8B-B14F-4D97-AF65-F5344CB8AC3E}">
        <p14:creationId xmlns:p14="http://schemas.microsoft.com/office/powerpoint/2010/main" val="26440039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4.bp.blogspot.com/-vm6OPMqhujY/TwhIElyWpLI/AAAAAAAAAOc/kpzHVBbrSBc/s400/IMG_0313.jpg"/>
          <p:cNvPicPr/>
          <p:nvPr/>
        </p:nvPicPr>
        <p:blipFill>
          <a:blip r:embed="rId3">
            <a:extLst>
              <a:ext uri="{28A0092B-C50C-407E-A947-70E740481C1C}">
                <a14:useLocalDpi xmlns:a14="http://schemas.microsoft.com/office/drawing/2010/main" val="0"/>
              </a:ext>
            </a:extLst>
          </a:blip>
          <a:srcRect/>
          <a:stretch>
            <a:fillRect/>
          </a:stretch>
        </p:blipFill>
        <p:spPr bwMode="auto">
          <a:xfrm>
            <a:off x="2279577" y="4245010"/>
            <a:ext cx="7272808" cy="1944216"/>
          </a:xfrm>
          <a:prstGeom prst="rect">
            <a:avLst/>
          </a:prstGeom>
          <a:noFill/>
          <a:ln>
            <a:noFill/>
          </a:ln>
        </p:spPr>
      </p:pic>
      <p:pic>
        <p:nvPicPr>
          <p:cNvPr id="5" name="Picture 4" descr="http://2.bp.blogspot.com/-RnkUMDCGv00/TwhbTeh2ZkI/AAAAAAAAAOs/O0fGUPr6leE/s320/IMG_0308.jpg"/>
          <p:cNvPicPr/>
          <p:nvPr/>
        </p:nvPicPr>
        <p:blipFill>
          <a:blip r:embed="rId4">
            <a:extLst>
              <a:ext uri="{28A0092B-C50C-407E-A947-70E740481C1C}">
                <a14:useLocalDpi xmlns:a14="http://schemas.microsoft.com/office/drawing/2010/main" val="0"/>
              </a:ext>
            </a:extLst>
          </a:blip>
          <a:srcRect/>
          <a:stretch>
            <a:fillRect/>
          </a:stretch>
        </p:blipFill>
        <p:spPr bwMode="auto">
          <a:xfrm>
            <a:off x="702217" y="1138461"/>
            <a:ext cx="4320480" cy="1836204"/>
          </a:xfrm>
          <a:prstGeom prst="rect">
            <a:avLst/>
          </a:prstGeom>
          <a:noFill/>
          <a:ln>
            <a:noFill/>
          </a:ln>
        </p:spPr>
      </p:pic>
      <p:sp>
        <p:nvSpPr>
          <p:cNvPr id="3" name="TextBox 2"/>
          <p:cNvSpPr txBox="1"/>
          <p:nvPr/>
        </p:nvSpPr>
        <p:spPr>
          <a:xfrm>
            <a:off x="2283657" y="630630"/>
            <a:ext cx="8208912" cy="507831"/>
          </a:xfrm>
          <a:prstGeom prst="rect">
            <a:avLst/>
          </a:prstGeom>
          <a:noFill/>
        </p:spPr>
        <p:txBody>
          <a:bodyPr wrap="square" rtlCol="0">
            <a:spAutoFit/>
          </a:bodyPr>
          <a:lstStyle/>
          <a:p>
            <a:pPr defTabSz="914400">
              <a:defRPr/>
            </a:pPr>
            <a:r>
              <a:rPr lang="en-GB" sz="2700" b="1" dirty="0">
                <a:solidFill>
                  <a:srgbClr val="000000"/>
                </a:solidFill>
                <a:latin typeface="Arial"/>
              </a:rPr>
              <a:t>Considering  pedagogy….</a:t>
            </a:r>
          </a:p>
        </p:txBody>
      </p:sp>
      <p:sp>
        <p:nvSpPr>
          <p:cNvPr id="7" name="TextBox 6"/>
          <p:cNvSpPr txBox="1"/>
          <p:nvPr/>
        </p:nvSpPr>
        <p:spPr>
          <a:xfrm>
            <a:off x="868789" y="3377017"/>
            <a:ext cx="7632848" cy="507831"/>
          </a:xfrm>
          <a:prstGeom prst="rect">
            <a:avLst/>
          </a:prstGeom>
          <a:noFill/>
        </p:spPr>
        <p:txBody>
          <a:bodyPr wrap="square" rtlCol="0">
            <a:spAutoFit/>
          </a:bodyPr>
          <a:lstStyle/>
          <a:p>
            <a:pPr defTabSz="914400">
              <a:defRPr/>
            </a:pPr>
            <a:r>
              <a:rPr lang="en-GB" sz="2700" dirty="0">
                <a:solidFill>
                  <a:srgbClr val="000000"/>
                </a:solidFill>
                <a:latin typeface="Arial"/>
              </a:rPr>
              <a:t>How do you teach number?</a:t>
            </a:r>
          </a:p>
        </p:txBody>
      </p:sp>
      <p:pic>
        <p:nvPicPr>
          <p:cNvPr id="2" name="Picture 1"/>
          <p:cNvPicPr>
            <a:picLocks noChangeAspect="1"/>
          </p:cNvPicPr>
          <p:nvPr/>
        </p:nvPicPr>
        <p:blipFill>
          <a:blip r:embed="rId5"/>
          <a:stretch>
            <a:fillRect/>
          </a:stretch>
        </p:blipFill>
        <p:spPr>
          <a:xfrm>
            <a:off x="9912425" y="1417732"/>
            <a:ext cx="1342539" cy="3799386"/>
          </a:xfrm>
          <a:prstGeom prst="rect">
            <a:avLst/>
          </a:prstGeom>
        </p:spPr>
      </p:pic>
      <p:pic>
        <p:nvPicPr>
          <p:cNvPr id="6" name="Picture 5"/>
          <p:cNvPicPr>
            <a:picLocks noChangeAspect="1"/>
          </p:cNvPicPr>
          <p:nvPr/>
        </p:nvPicPr>
        <p:blipFill>
          <a:blip r:embed="rId6"/>
          <a:stretch>
            <a:fillRect/>
          </a:stretch>
        </p:blipFill>
        <p:spPr>
          <a:xfrm>
            <a:off x="5791537" y="1138461"/>
            <a:ext cx="3932192" cy="3034431"/>
          </a:xfrm>
          <a:prstGeom prst="rect">
            <a:avLst/>
          </a:prstGeom>
        </p:spPr>
      </p:pic>
    </p:spTree>
    <p:extLst>
      <p:ext uri="{BB962C8B-B14F-4D97-AF65-F5344CB8AC3E}">
        <p14:creationId xmlns:p14="http://schemas.microsoft.com/office/powerpoint/2010/main" val="19090270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5400" dirty="0" err="1" smtClean="0"/>
              <a:t>Subitising</a:t>
            </a:r>
            <a:r>
              <a:rPr lang="en-GB" sz="5400" dirty="0" smtClean="0"/>
              <a:t>!</a:t>
            </a:r>
            <a:endParaRPr lang="en-GB" sz="5400" dirty="0"/>
          </a:p>
        </p:txBody>
      </p:sp>
      <p:sp>
        <p:nvSpPr>
          <p:cNvPr id="3" name="Content Placeholder 2"/>
          <p:cNvSpPr>
            <a:spLocks noGrp="1"/>
          </p:cNvSpPr>
          <p:nvPr>
            <p:ph idx="1"/>
          </p:nvPr>
        </p:nvSpPr>
        <p:spPr/>
        <p:txBody>
          <a:bodyPr>
            <a:normAutofit/>
          </a:bodyPr>
          <a:lstStyle/>
          <a:p>
            <a:r>
              <a:rPr lang="en-GB" sz="4800" dirty="0" smtClean="0"/>
              <a:t>Numbers on a dice</a:t>
            </a:r>
          </a:p>
          <a:p>
            <a:r>
              <a:rPr lang="en-GB" sz="4800" dirty="0" smtClean="0"/>
              <a:t>Fingers!</a:t>
            </a:r>
            <a:endParaRPr lang="en-GB" sz="4800" dirty="0"/>
          </a:p>
        </p:txBody>
      </p:sp>
    </p:spTree>
    <p:extLst>
      <p:ext uri="{BB962C8B-B14F-4D97-AF65-F5344CB8AC3E}">
        <p14:creationId xmlns:p14="http://schemas.microsoft.com/office/powerpoint/2010/main" val="218500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 and share their discoveries and solutions </a:t>
            </a:r>
          </a:p>
        </p:txBody>
      </p:sp>
      <p:pic>
        <p:nvPicPr>
          <p:cNvPr id="6" name="Picture 5" descr="http://nrich.maths.org/content/id/10737/DotCards.png"/>
          <p:cNvPicPr/>
          <p:nvPr/>
        </p:nvPicPr>
        <p:blipFill>
          <a:blip r:embed="rId3">
            <a:extLst>
              <a:ext uri="{28A0092B-C50C-407E-A947-70E740481C1C}">
                <a14:useLocalDpi xmlns:a14="http://schemas.microsoft.com/office/drawing/2010/main" val="0"/>
              </a:ext>
            </a:extLst>
          </a:blip>
          <a:srcRect/>
          <a:stretch>
            <a:fillRect/>
          </a:stretch>
        </p:blipFill>
        <p:spPr bwMode="auto">
          <a:xfrm>
            <a:off x="2279576" y="2348880"/>
            <a:ext cx="7560840" cy="2520280"/>
          </a:xfrm>
          <a:prstGeom prst="rect">
            <a:avLst/>
          </a:prstGeom>
          <a:noFill/>
          <a:ln>
            <a:noFill/>
          </a:ln>
        </p:spPr>
      </p:pic>
    </p:spTree>
    <p:extLst>
      <p:ext uri="{BB962C8B-B14F-4D97-AF65-F5344CB8AC3E}">
        <p14:creationId xmlns:p14="http://schemas.microsoft.com/office/powerpoint/2010/main" val="30017120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1991544" y="35021"/>
            <a:ext cx="8229600" cy="1143000"/>
          </a:xfrm>
        </p:spPr>
        <p:txBody>
          <a:bodyPr/>
          <a:lstStyle/>
          <a:p>
            <a:pPr eaLnBrk="1" hangingPunct="1"/>
            <a:r>
              <a:rPr lang="en-GB" dirty="0"/>
              <a:t>A Concept Image</a:t>
            </a:r>
          </a:p>
        </p:txBody>
      </p:sp>
      <p:pic>
        <p:nvPicPr>
          <p:cNvPr id="28675" name="Picture 4" descr="132295056_b01fbd53e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7569" y="1412776"/>
            <a:ext cx="1749359"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2389" name="Line 5"/>
          <p:cNvSpPr>
            <a:spLocks noChangeShapeType="1"/>
          </p:cNvSpPr>
          <p:nvPr/>
        </p:nvSpPr>
        <p:spPr bwMode="auto">
          <a:xfrm>
            <a:off x="1992314" y="5589588"/>
            <a:ext cx="79216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272390" name="Line 6"/>
          <p:cNvSpPr>
            <a:spLocks noChangeShapeType="1"/>
          </p:cNvSpPr>
          <p:nvPr/>
        </p:nvSpPr>
        <p:spPr bwMode="auto">
          <a:xfrm>
            <a:off x="2208213" y="5373689"/>
            <a:ext cx="0"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272391" name="Line 7"/>
          <p:cNvSpPr>
            <a:spLocks noChangeShapeType="1"/>
          </p:cNvSpPr>
          <p:nvPr/>
        </p:nvSpPr>
        <p:spPr bwMode="auto">
          <a:xfrm>
            <a:off x="9840913" y="5373689"/>
            <a:ext cx="0"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272392" name="Line 8"/>
          <p:cNvSpPr>
            <a:spLocks noChangeShapeType="1"/>
          </p:cNvSpPr>
          <p:nvPr/>
        </p:nvSpPr>
        <p:spPr bwMode="auto">
          <a:xfrm>
            <a:off x="6024563" y="5373689"/>
            <a:ext cx="0"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272393" name="Line 9"/>
          <p:cNvSpPr>
            <a:spLocks noChangeShapeType="1"/>
          </p:cNvSpPr>
          <p:nvPr/>
        </p:nvSpPr>
        <p:spPr bwMode="auto">
          <a:xfrm>
            <a:off x="2855913" y="5373689"/>
            <a:ext cx="0"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272394" name="Line 10"/>
          <p:cNvSpPr>
            <a:spLocks noChangeShapeType="1"/>
          </p:cNvSpPr>
          <p:nvPr/>
        </p:nvSpPr>
        <p:spPr bwMode="auto">
          <a:xfrm>
            <a:off x="9048750" y="5373689"/>
            <a:ext cx="0"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272395" name="Line 11"/>
          <p:cNvSpPr>
            <a:spLocks noChangeShapeType="1"/>
          </p:cNvSpPr>
          <p:nvPr/>
        </p:nvSpPr>
        <p:spPr bwMode="auto">
          <a:xfrm>
            <a:off x="8256588" y="5373689"/>
            <a:ext cx="0"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272396" name="Line 12"/>
          <p:cNvSpPr>
            <a:spLocks noChangeShapeType="1"/>
          </p:cNvSpPr>
          <p:nvPr/>
        </p:nvSpPr>
        <p:spPr bwMode="auto">
          <a:xfrm>
            <a:off x="6743700" y="5373689"/>
            <a:ext cx="0"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272397" name="Line 13"/>
          <p:cNvSpPr>
            <a:spLocks noChangeShapeType="1"/>
          </p:cNvSpPr>
          <p:nvPr/>
        </p:nvSpPr>
        <p:spPr bwMode="auto">
          <a:xfrm>
            <a:off x="7464425" y="5373689"/>
            <a:ext cx="0"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272398" name="Line 14"/>
          <p:cNvSpPr>
            <a:spLocks noChangeShapeType="1"/>
          </p:cNvSpPr>
          <p:nvPr/>
        </p:nvSpPr>
        <p:spPr bwMode="auto">
          <a:xfrm>
            <a:off x="5303838" y="5373689"/>
            <a:ext cx="0"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272399" name="Line 15"/>
          <p:cNvSpPr>
            <a:spLocks noChangeShapeType="1"/>
          </p:cNvSpPr>
          <p:nvPr/>
        </p:nvSpPr>
        <p:spPr bwMode="auto">
          <a:xfrm>
            <a:off x="4511675" y="5373689"/>
            <a:ext cx="0"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272400" name="Line 16"/>
          <p:cNvSpPr>
            <a:spLocks noChangeShapeType="1"/>
          </p:cNvSpPr>
          <p:nvPr/>
        </p:nvSpPr>
        <p:spPr bwMode="auto">
          <a:xfrm>
            <a:off x="3648075" y="5373689"/>
            <a:ext cx="0" cy="50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Arial" charset="0"/>
            </a:endParaRPr>
          </a:p>
        </p:txBody>
      </p:sp>
      <p:sp>
        <p:nvSpPr>
          <p:cNvPr id="28688" name="WordArt 17"/>
          <p:cNvSpPr>
            <a:spLocks noChangeArrowheads="1" noChangeShapeType="1" noTextEdit="1"/>
          </p:cNvSpPr>
          <p:nvPr/>
        </p:nvSpPr>
        <p:spPr bwMode="auto">
          <a:xfrm>
            <a:off x="2135188" y="6092825"/>
            <a:ext cx="7848600" cy="361950"/>
          </a:xfrm>
          <a:prstGeom prst="rect">
            <a:avLst/>
          </a:prstGeom>
        </p:spPr>
        <p:txBody>
          <a:bodyPr wrap="none" fromWordArt="1">
            <a:prstTxWarp prst="textPlain">
              <a:avLst>
                <a:gd name="adj" fmla="val 50000"/>
              </a:avLst>
            </a:prstTxWarp>
          </a:bodyPr>
          <a:lstStyle/>
          <a:p>
            <a:pPr algn="ctr"/>
            <a:r>
              <a:rPr lang="de-DE" sz="2000" b="1" kern="10">
                <a:ln w="9525">
                  <a:solidFill>
                    <a:srgbClr val="000000"/>
                  </a:solidFill>
                  <a:round/>
                  <a:headEnd/>
                  <a:tailEnd/>
                </a:ln>
                <a:solidFill>
                  <a:srgbClr val="FFFFFF"/>
                </a:solidFill>
                <a:latin typeface="Comic Sans MS"/>
                <a:ea typeface="Comic Sans MS"/>
                <a:cs typeface="Comic Sans MS"/>
              </a:rPr>
              <a:t>0     1       2       3      4      5      6      7      8      9      10</a:t>
            </a:r>
            <a:endParaRPr lang="en-US" sz="2000" b="1" kern="10">
              <a:ln w="9525">
                <a:solidFill>
                  <a:srgbClr val="000000"/>
                </a:solidFill>
                <a:round/>
                <a:headEnd/>
                <a:tailEnd/>
              </a:ln>
              <a:solidFill>
                <a:srgbClr val="FFFFFF"/>
              </a:solidFill>
              <a:latin typeface="Comic Sans MS"/>
              <a:ea typeface="Comic Sans MS"/>
              <a:cs typeface="Comic Sans MS"/>
            </a:endParaRPr>
          </a:p>
        </p:txBody>
      </p:sp>
      <p:sp>
        <p:nvSpPr>
          <p:cNvPr id="28689" name="WordArt 19"/>
          <p:cNvSpPr>
            <a:spLocks noChangeArrowheads="1" noChangeShapeType="1" noTextEdit="1"/>
          </p:cNvSpPr>
          <p:nvPr/>
        </p:nvSpPr>
        <p:spPr bwMode="auto">
          <a:xfrm>
            <a:off x="9192344" y="1124745"/>
            <a:ext cx="719138" cy="9366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b="1" kern="10" dirty="0">
                <a:solidFill>
                  <a:srgbClr val="336699"/>
                </a:solidFill>
                <a:effectLst>
                  <a:outerShdw blurRad="63500" dist="46662" dir="2115817" algn="ctr" rotWithShape="0">
                    <a:srgbClr val="B2B2B2">
                      <a:alpha val="79999"/>
                    </a:srgbClr>
                  </a:outerShdw>
                </a:effectLst>
                <a:latin typeface="Times New Roman"/>
                <a:ea typeface="Times New Roman"/>
                <a:cs typeface="Times New Roman"/>
              </a:rPr>
              <a:t>5</a:t>
            </a:r>
          </a:p>
        </p:txBody>
      </p:sp>
      <p:pic>
        <p:nvPicPr>
          <p:cNvPr id="28690"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51784" y="3140968"/>
            <a:ext cx="1296144" cy="19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rotWithShape="1">
          <a:blip r:embed="rId5"/>
          <a:srcRect b="10319"/>
          <a:stretch/>
        </p:blipFill>
        <p:spPr>
          <a:xfrm>
            <a:off x="2423592" y="3501009"/>
            <a:ext cx="1152128" cy="1658439"/>
          </a:xfrm>
          <a:prstGeom prst="rect">
            <a:avLst/>
          </a:prstGeom>
        </p:spPr>
      </p:pic>
      <p:sp>
        <p:nvSpPr>
          <p:cNvPr id="8" name="Regular Pentagon 7"/>
          <p:cNvSpPr/>
          <p:nvPr/>
        </p:nvSpPr>
        <p:spPr bwMode="auto">
          <a:xfrm>
            <a:off x="5591944" y="2492896"/>
            <a:ext cx="648072" cy="936104"/>
          </a:xfrm>
          <a:prstGeom prst="pentagon">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742950" indent="-285750" defTabSz="914400" fontAlgn="base">
              <a:spcBef>
                <a:spcPct val="20000"/>
              </a:spcBef>
              <a:spcAft>
                <a:spcPct val="0"/>
              </a:spcAft>
              <a:buClr>
                <a:srgbClr val="00628C"/>
              </a:buClr>
              <a:buFont typeface="Arial" charset="0"/>
              <a:buChar char="●"/>
            </a:pPr>
            <a:endParaRPr lang="en-US" sz="2800">
              <a:solidFill>
                <a:srgbClr val="FF0000"/>
              </a:solidFill>
              <a:latin typeface="Arial" charset="0"/>
            </a:endParaRPr>
          </a:p>
        </p:txBody>
      </p:sp>
      <p:sp>
        <p:nvSpPr>
          <p:cNvPr id="9" name="Regular Pentagon 8"/>
          <p:cNvSpPr/>
          <p:nvPr/>
        </p:nvSpPr>
        <p:spPr bwMode="auto">
          <a:xfrm>
            <a:off x="6312024" y="2132856"/>
            <a:ext cx="1368152" cy="1152128"/>
          </a:xfrm>
          <a:prstGeom prst="pentagon">
            <a:avLst/>
          </a:prstGeom>
          <a:solidFill>
            <a:srgbClr val="3366FF"/>
          </a:solidFill>
          <a:ln>
            <a:noFill/>
          </a:ln>
          <a:effectLst/>
          <a:extLst/>
        </p:spPr>
        <p:txBody>
          <a:bodyPr vert="horz" wrap="square" lIns="91440" tIns="45720" rIns="91440" bIns="45720" numCol="1" rtlCol="0" anchor="t" anchorCtr="0" compatLnSpc="1">
            <a:prstTxWarp prst="textNoShape">
              <a:avLst/>
            </a:prstTxWarp>
          </a:bodyPr>
          <a:lstStyle/>
          <a:p>
            <a:pPr marL="742950" indent="-285750" defTabSz="914400" fontAlgn="base">
              <a:spcBef>
                <a:spcPct val="20000"/>
              </a:spcBef>
              <a:spcAft>
                <a:spcPct val="0"/>
              </a:spcAft>
              <a:buClr>
                <a:srgbClr val="00628C"/>
              </a:buClr>
              <a:buFont typeface="Arial" charset="0"/>
              <a:buChar char="●"/>
            </a:pPr>
            <a:endParaRPr lang="en-US" sz="2800">
              <a:latin typeface="Arial" charset="0"/>
            </a:endParaRPr>
          </a:p>
        </p:txBody>
      </p:sp>
      <p:pic>
        <p:nvPicPr>
          <p:cNvPr id="10" name="Picture 9"/>
          <p:cNvPicPr>
            <a:picLocks noChangeAspect="1"/>
          </p:cNvPicPr>
          <p:nvPr/>
        </p:nvPicPr>
        <p:blipFill rotWithShape="1">
          <a:blip r:embed="rId6"/>
          <a:srcRect b="8530"/>
          <a:stretch/>
        </p:blipFill>
        <p:spPr>
          <a:xfrm>
            <a:off x="4439816" y="1412776"/>
            <a:ext cx="1368152" cy="1338076"/>
          </a:xfrm>
          <a:prstGeom prst="rect">
            <a:avLst/>
          </a:prstGeom>
        </p:spPr>
      </p:pic>
      <p:pic>
        <p:nvPicPr>
          <p:cNvPr id="12" name="Picture 11"/>
          <p:cNvPicPr>
            <a:picLocks noChangeAspect="1"/>
          </p:cNvPicPr>
          <p:nvPr/>
        </p:nvPicPr>
        <p:blipFill>
          <a:blip r:embed="rId7"/>
          <a:stretch>
            <a:fillRect/>
          </a:stretch>
        </p:blipFill>
        <p:spPr>
          <a:xfrm>
            <a:off x="5879976" y="3573016"/>
            <a:ext cx="3312368" cy="1806276"/>
          </a:xfrm>
          <a:prstGeom prst="rect">
            <a:avLst/>
          </a:prstGeom>
        </p:spPr>
      </p:pic>
      <p:pic>
        <p:nvPicPr>
          <p:cNvPr id="11" name="Picture 10"/>
          <p:cNvPicPr>
            <a:picLocks noChangeAspect="1"/>
          </p:cNvPicPr>
          <p:nvPr/>
        </p:nvPicPr>
        <p:blipFill>
          <a:blip r:embed="rId8"/>
          <a:stretch>
            <a:fillRect/>
          </a:stretch>
        </p:blipFill>
        <p:spPr>
          <a:xfrm>
            <a:off x="8184233" y="2492896"/>
            <a:ext cx="1622283" cy="1584176"/>
          </a:xfrm>
          <a:prstGeom prst="rect">
            <a:avLst/>
          </a:prstGeom>
        </p:spPr>
      </p:pic>
      <p:sp>
        <p:nvSpPr>
          <p:cNvPr id="13" name="TextBox 12"/>
          <p:cNvSpPr txBox="1"/>
          <p:nvPr/>
        </p:nvSpPr>
        <p:spPr>
          <a:xfrm>
            <a:off x="6312024" y="1052736"/>
            <a:ext cx="1584176" cy="523220"/>
          </a:xfrm>
          <a:prstGeom prst="rect">
            <a:avLst/>
          </a:prstGeom>
          <a:noFill/>
        </p:spPr>
        <p:txBody>
          <a:bodyPr wrap="square" rtlCol="0">
            <a:spAutoFit/>
          </a:bodyPr>
          <a:lstStyle/>
          <a:p>
            <a:r>
              <a:rPr lang="en-US" sz="2800" dirty="0"/>
              <a:t>five</a:t>
            </a:r>
          </a:p>
        </p:txBody>
      </p:sp>
      <p:pic>
        <p:nvPicPr>
          <p:cNvPr id="4" name="Picture 3"/>
          <p:cNvPicPr>
            <a:picLocks noChangeAspect="1"/>
          </p:cNvPicPr>
          <p:nvPr/>
        </p:nvPicPr>
        <p:blipFill>
          <a:blip r:embed="rId9"/>
          <a:stretch>
            <a:fillRect/>
          </a:stretch>
        </p:blipFill>
        <p:spPr>
          <a:xfrm>
            <a:off x="7608169" y="836713"/>
            <a:ext cx="831317" cy="838525"/>
          </a:xfrm>
          <a:prstGeom prst="rect">
            <a:avLst/>
          </a:prstGeom>
        </p:spPr>
      </p:pic>
      <p:pic>
        <p:nvPicPr>
          <p:cNvPr id="5" name="Picture 4"/>
          <p:cNvPicPr>
            <a:picLocks noChangeAspect="1"/>
          </p:cNvPicPr>
          <p:nvPr/>
        </p:nvPicPr>
        <p:blipFill>
          <a:blip r:embed="rId10"/>
          <a:stretch>
            <a:fillRect/>
          </a:stretch>
        </p:blipFill>
        <p:spPr>
          <a:xfrm>
            <a:off x="7608169" y="1700809"/>
            <a:ext cx="813265" cy="407811"/>
          </a:xfrm>
          <a:prstGeom prst="rect">
            <a:avLst/>
          </a:prstGeom>
        </p:spPr>
      </p:pic>
      <p:sp>
        <p:nvSpPr>
          <p:cNvPr id="2" name="Oval 1"/>
          <p:cNvSpPr/>
          <p:nvPr/>
        </p:nvSpPr>
        <p:spPr bwMode="auto">
          <a:xfrm>
            <a:off x="5879976" y="6021288"/>
            <a:ext cx="288032" cy="576064"/>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742950" indent="-285750" defTabSz="914400" fontAlgn="base">
              <a:spcBef>
                <a:spcPct val="20000"/>
              </a:spcBef>
              <a:spcAft>
                <a:spcPct val="0"/>
              </a:spcAft>
              <a:buClr>
                <a:srgbClr val="00628C"/>
              </a:buClr>
              <a:buFont typeface="Arial" charset="0"/>
              <a:buChar char="●"/>
            </a:pPr>
            <a:endParaRPr lang="en-GB" sz="2800">
              <a:latin typeface="Arial" charset="0"/>
            </a:endParaRPr>
          </a:p>
        </p:txBody>
      </p:sp>
      <p:sp>
        <p:nvSpPr>
          <p:cNvPr id="6" name="Oval 5"/>
          <p:cNvSpPr/>
          <p:nvPr/>
        </p:nvSpPr>
        <p:spPr bwMode="auto">
          <a:xfrm>
            <a:off x="5879976" y="6021288"/>
            <a:ext cx="360040" cy="576064"/>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742950" indent="-285750" defTabSz="914400" fontAlgn="base">
              <a:spcBef>
                <a:spcPct val="20000"/>
              </a:spcBef>
              <a:spcAft>
                <a:spcPct val="0"/>
              </a:spcAft>
              <a:buClr>
                <a:srgbClr val="00628C"/>
              </a:buClr>
              <a:buFont typeface="Arial" charset="0"/>
              <a:buChar char="●"/>
            </a:pPr>
            <a:endParaRPr lang="en-GB" sz="2800">
              <a:latin typeface="Arial" charset="0"/>
            </a:endParaRPr>
          </a:p>
        </p:txBody>
      </p:sp>
      <p:pic>
        <p:nvPicPr>
          <p:cNvPr id="7" name="Picture 6"/>
          <p:cNvPicPr>
            <a:picLocks noChangeAspect="1"/>
          </p:cNvPicPr>
          <p:nvPr/>
        </p:nvPicPr>
        <p:blipFill>
          <a:blip r:embed="rId11"/>
          <a:stretch>
            <a:fillRect/>
          </a:stretch>
        </p:blipFill>
        <p:spPr>
          <a:xfrm>
            <a:off x="10221144" y="2301264"/>
            <a:ext cx="1008119" cy="1001465"/>
          </a:xfrm>
          <a:prstGeom prst="rect">
            <a:avLst/>
          </a:prstGeom>
        </p:spPr>
      </p:pic>
    </p:spTree>
    <p:extLst>
      <p:ext uri="{BB962C8B-B14F-4D97-AF65-F5344CB8AC3E}">
        <p14:creationId xmlns:p14="http://schemas.microsoft.com/office/powerpoint/2010/main" val="1356457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68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8690"/>
                                        </p:tgtEl>
                                        <p:attrNameLst>
                                          <p:attrName>style.visibility</p:attrName>
                                        </p:attrNameLst>
                                      </p:cBhvr>
                                      <p:to>
                                        <p:strVal val="visible"/>
                                      </p:to>
                                    </p:set>
                                    <p:anim calcmode="lin" valueType="num">
                                      <p:cBhvr additive="base">
                                        <p:cTn id="15" dur="500" fill="hold"/>
                                        <p:tgtEl>
                                          <p:spTgt spid="28690"/>
                                        </p:tgtEl>
                                        <p:attrNameLst>
                                          <p:attrName>ppt_x</p:attrName>
                                        </p:attrNameLst>
                                      </p:cBhvr>
                                      <p:tavLst>
                                        <p:tav tm="0">
                                          <p:val>
                                            <p:strVal val="#ppt_x"/>
                                          </p:val>
                                        </p:tav>
                                        <p:tav tm="100000">
                                          <p:val>
                                            <p:strVal val="#ppt_x"/>
                                          </p:val>
                                        </p:tav>
                                      </p:tavLst>
                                    </p:anim>
                                    <p:anim calcmode="lin" valueType="num">
                                      <p:cBhvr additive="base">
                                        <p:cTn id="16" dur="500" fill="hold"/>
                                        <p:tgtEl>
                                          <p:spTgt spid="2869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7238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7239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7239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239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7239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7239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7239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7239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7239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7239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7239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7240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8688"/>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4"/>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389" grpId="0" animBg="1"/>
      <p:bldP spid="272390" grpId="0" animBg="1"/>
      <p:bldP spid="272391" grpId="0" animBg="1"/>
      <p:bldP spid="272392" grpId="0" animBg="1"/>
      <p:bldP spid="272393" grpId="0" animBg="1"/>
      <p:bldP spid="272394" grpId="0" animBg="1"/>
      <p:bldP spid="272395" grpId="0" animBg="1"/>
      <p:bldP spid="272396" grpId="0" animBg="1"/>
      <p:bldP spid="272397" grpId="0" animBg="1"/>
      <p:bldP spid="272398" grpId="0" animBg="1"/>
      <p:bldP spid="272399" grpId="0" animBg="1"/>
      <p:bldP spid="272400" grpId="0" animBg="1"/>
      <p:bldP spid="28688" grpId="0"/>
      <p:bldP spid="28689" grpId="0"/>
      <p:bldP spid="9" grpId="0" animBg="1"/>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Addition and subtraction</a:t>
            </a:r>
            <a:endParaRPr lang="en-GB" dirty="0"/>
          </a:p>
        </p:txBody>
      </p:sp>
      <p:sp>
        <p:nvSpPr>
          <p:cNvPr id="3" name="Text Placeholder 2"/>
          <p:cNvSpPr>
            <a:spLocks noGrp="1"/>
          </p:cNvSpPr>
          <p:nvPr>
            <p:ph type="body" sz="half" idx="1"/>
          </p:nvPr>
        </p:nvSpPr>
        <p:spPr/>
        <p:txBody>
          <a:bodyPr>
            <a:normAutofit lnSpcReduction="10000"/>
          </a:bodyPr>
          <a:lstStyle/>
          <a:p>
            <a:pPr marL="0" indent="0">
              <a:buNone/>
            </a:pPr>
            <a:endParaRPr lang="en-GB" dirty="0"/>
          </a:p>
          <a:p>
            <a:pPr marL="0" indent="0">
              <a:buNone/>
            </a:pPr>
            <a:endParaRPr lang="en-GB" dirty="0" smtClean="0"/>
          </a:p>
          <a:p>
            <a:r>
              <a:rPr lang="en-GB" dirty="0" smtClean="0"/>
              <a:t>Addition is adding two amounts together- the number gets bigger, we count forward</a:t>
            </a:r>
          </a:p>
          <a:p>
            <a:r>
              <a:rPr lang="en-GB" dirty="0" smtClean="0"/>
              <a:t>Subtraction- taking away- the number gets smaller, we count backwards</a:t>
            </a:r>
          </a:p>
          <a:p>
            <a:r>
              <a:rPr lang="en-GB" dirty="0" smtClean="0"/>
              <a:t>Manipulatives- </a:t>
            </a:r>
            <a:r>
              <a:rPr lang="en-GB" dirty="0" err="1" smtClean="0"/>
              <a:t>numicon</a:t>
            </a:r>
            <a:r>
              <a:rPr lang="en-GB" dirty="0" smtClean="0"/>
              <a:t>, cubes, counters</a:t>
            </a:r>
          </a:p>
          <a:p>
            <a:r>
              <a:rPr lang="en-GB" dirty="0" smtClean="0"/>
              <a:t>Number lines</a:t>
            </a:r>
          </a:p>
          <a:p>
            <a:r>
              <a:rPr lang="en-GB" dirty="0" smtClean="0"/>
              <a:t>Counting on and back in their head</a:t>
            </a:r>
          </a:p>
          <a:p>
            <a:r>
              <a:rPr lang="en-GB" dirty="0" smtClean="0"/>
              <a:t>Reading a number sentence</a:t>
            </a:r>
          </a:p>
          <a:p>
            <a:r>
              <a:rPr lang="en-GB" dirty="0" smtClean="0"/>
              <a:t>Maths </a:t>
            </a:r>
            <a:r>
              <a:rPr lang="en-GB" dirty="0" err="1" smtClean="0"/>
              <a:t>vocabularly</a:t>
            </a:r>
            <a:r>
              <a:rPr lang="en-GB" dirty="0" smtClean="0"/>
              <a:t>- add, plus, more, less, subtraction, take away, minus, equals, part, part whole, </a:t>
            </a:r>
            <a:endParaRPr lang="en-GB" dirty="0"/>
          </a:p>
        </p:txBody>
      </p:sp>
      <p:sp>
        <p:nvSpPr>
          <p:cNvPr id="4" name="Content Placeholder 3"/>
          <p:cNvSpPr>
            <a:spLocks noGrp="1"/>
          </p:cNvSpPr>
          <p:nvPr>
            <p:ph sz="half" idx="2"/>
          </p:nvPr>
        </p:nvSpPr>
        <p:spPr/>
        <p:txBody>
          <a:bodyPr/>
          <a:lstStyle/>
          <a:p>
            <a:pPr marL="0" indent="0">
              <a:buNone/>
            </a:pPr>
            <a:endParaRPr lang="en-GB" dirty="0" smtClean="0"/>
          </a:p>
          <a:p>
            <a:pPr marL="0" indent="0">
              <a:buNone/>
            </a:pPr>
            <a:endParaRPr lang="en-GB" dirty="0"/>
          </a:p>
          <a:p>
            <a:r>
              <a:rPr lang="en-GB" dirty="0" smtClean="0"/>
              <a:t>Number bonds</a:t>
            </a:r>
          </a:p>
          <a:p>
            <a:r>
              <a:rPr lang="en-GB" dirty="0" smtClean="0"/>
              <a:t>5 and 10</a:t>
            </a:r>
          </a:p>
          <a:p>
            <a:r>
              <a:rPr lang="en-GB" dirty="0" smtClean="0"/>
              <a:t>Games- throwing socks in a wash basket</a:t>
            </a:r>
          </a:p>
          <a:p>
            <a:r>
              <a:rPr lang="en-GB" dirty="0"/>
              <a:t> </a:t>
            </a:r>
            <a:r>
              <a:rPr lang="en-GB" dirty="0" smtClean="0"/>
              <a:t>             - take some cubes out of a bag, how many should be left</a:t>
            </a:r>
          </a:p>
          <a:p>
            <a:r>
              <a:rPr lang="en-GB" dirty="0" smtClean="0"/>
              <a:t>- </a:t>
            </a:r>
            <a:r>
              <a:rPr lang="en-GB" dirty="0" err="1" smtClean="0"/>
              <a:t>numicon</a:t>
            </a:r>
            <a:endParaRPr lang="en-GB" dirty="0" smtClean="0"/>
          </a:p>
          <a:p>
            <a:r>
              <a:rPr lang="en-GB" dirty="0" smtClean="0"/>
              <a:t>Tens frames</a:t>
            </a:r>
          </a:p>
        </p:txBody>
      </p:sp>
    </p:spTree>
    <p:extLst>
      <p:ext uri="{BB962C8B-B14F-4D97-AF65-F5344CB8AC3E}">
        <p14:creationId xmlns:p14="http://schemas.microsoft.com/office/powerpoint/2010/main" val="15714138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Maths in the classroom</a:t>
            </a:r>
            <a:endParaRPr lang="en-GB" dirty="0"/>
          </a:p>
        </p:txBody>
      </p:sp>
      <p:sp>
        <p:nvSpPr>
          <p:cNvPr id="3" name="Text Placeholder 2"/>
          <p:cNvSpPr>
            <a:spLocks noGrp="1"/>
          </p:cNvSpPr>
          <p:nvPr>
            <p:ph type="body" sz="half" idx="1"/>
          </p:nvPr>
        </p:nvSpPr>
        <p:spPr/>
        <p:txBody>
          <a:bodyPr/>
          <a:lstStyle/>
          <a:p>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6467427" y="1600200"/>
            <a:ext cx="5281749" cy="3961312"/>
          </a:xfrm>
          <a:prstGeom prst="rect">
            <a:avLst/>
          </a:prstGeom>
        </p:spPr>
      </p:pic>
      <p:sp>
        <p:nvSpPr>
          <p:cNvPr id="4" name="Content Placeholder 3"/>
          <p:cNvSpPr>
            <a:spLocks noGrp="1"/>
          </p:cNvSpPr>
          <p:nvPr>
            <p:ph sz="half" idx="2"/>
          </p:nvPr>
        </p:nvSpPr>
        <p:spPr/>
        <p:txBody>
          <a:bodyPr/>
          <a:lstStyle/>
          <a:p>
            <a:endParaRPr lang="en-GB"/>
          </a:p>
        </p:txBody>
      </p:sp>
    </p:spTree>
    <p:extLst>
      <p:ext uri="{BB962C8B-B14F-4D97-AF65-F5344CB8AC3E}">
        <p14:creationId xmlns:p14="http://schemas.microsoft.com/office/powerpoint/2010/main" val="28724603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Maths in the classroom</a:t>
            </a:r>
            <a:endParaRPr lang="en-GB" dirty="0"/>
          </a:p>
        </p:txBody>
      </p:sp>
      <p:sp>
        <p:nvSpPr>
          <p:cNvPr id="3" name="Text Placeholder 2"/>
          <p:cNvSpPr>
            <a:spLocks noGrp="1"/>
          </p:cNvSpPr>
          <p:nvPr>
            <p:ph type="body" sz="half" idx="1"/>
          </p:nvPr>
        </p:nvSpPr>
        <p:spPr/>
        <p:txBody>
          <a:bodyPr/>
          <a:lstStyle/>
          <a:p>
            <a:endParaRPr lang="en-GB"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rot="10800000">
            <a:off x="609600" y="1600201"/>
            <a:ext cx="5384800" cy="4038600"/>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6239693" y="1683091"/>
            <a:ext cx="5163759" cy="3872819"/>
          </a:xfrm>
          <a:prstGeom prst="rect">
            <a:avLst/>
          </a:prstGeom>
        </p:spPr>
      </p:pic>
    </p:spTree>
    <p:extLst>
      <p:ext uri="{BB962C8B-B14F-4D97-AF65-F5344CB8AC3E}">
        <p14:creationId xmlns:p14="http://schemas.microsoft.com/office/powerpoint/2010/main" val="41837138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Maths in the classroom</a:t>
            </a:r>
            <a:endParaRPr lang="en-GB" dirty="0"/>
          </a:p>
        </p:txBody>
      </p:sp>
      <p:sp>
        <p:nvSpPr>
          <p:cNvPr id="3" name="Text Placeholder 2"/>
          <p:cNvSpPr>
            <a:spLocks noGrp="1"/>
          </p:cNvSpPr>
          <p:nvPr>
            <p:ph type="body" sz="half" idx="1"/>
          </p:nvPr>
        </p:nvSpPr>
        <p:spPr/>
        <p:txBody>
          <a:bodyPr/>
          <a:lstStyle/>
          <a:p>
            <a:endParaRPr lang="en-GB"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rot="10800000">
            <a:off x="609600" y="1600201"/>
            <a:ext cx="5384800" cy="4038600"/>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6095999" y="1600200"/>
            <a:ext cx="5621384" cy="4216038"/>
          </a:xfrm>
          <a:prstGeom prst="rect">
            <a:avLst/>
          </a:prstGeom>
        </p:spPr>
      </p:pic>
    </p:spTree>
    <p:extLst>
      <p:ext uri="{BB962C8B-B14F-4D97-AF65-F5344CB8AC3E}">
        <p14:creationId xmlns:p14="http://schemas.microsoft.com/office/powerpoint/2010/main" val="10611271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Numberblocks</a:t>
            </a:r>
            <a:endParaRPr lang="en-GB" dirty="0"/>
          </a:p>
        </p:txBody>
      </p:sp>
      <p:pic>
        <p:nvPicPr>
          <p:cNvPr id="4" name="Picture 3">
            <a:extLst>
              <a:ext uri="{FF2B5EF4-FFF2-40B4-BE49-F238E27FC236}">
                <a16:creationId xmlns:a16="http://schemas.microsoft.com/office/drawing/2014/main" id="{AAD50FC8-6B8C-604B-AA56-3EFDC01AD696}"/>
              </a:ext>
            </a:extLst>
          </p:cNvPr>
          <p:cNvPicPr>
            <a:picLocks noChangeAspect="1"/>
          </p:cNvPicPr>
          <p:nvPr/>
        </p:nvPicPr>
        <p:blipFill>
          <a:blip r:embed="rId2"/>
          <a:stretch>
            <a:fillRect/>
          </a:stretch>
        </p:blipFill>
        <p:spPr>
          <a:xfrm>
            <a:off x="1835886" y="2603500"/>
            <a:ext cx="6012160" cy="3056286"/>
          </a:xfrm>
          <a:prstGeom prst="rect">
            <a:avLst/>
          </a:prstGeom>
        </p:spPr>
      </p:pic>
    </p:spTree>
    <p:extLst>
      <p:ext uri="{BB962C8B-B14F-4D97-AF65-F5344CB8AC3E}">
        <p14:creationId xmlns:p14="http://schemas.microsoft.com/office/powerpoint/2010/main" val="34247247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22190" y="1246373"/>
            <a:ext cx="10666727" cy="5295104"/>
          </a:xfrm>
          <a:prstGeom prst="rect">
            <a:avLst/>
          </a:prstGeom>
        </p:spPr>
      </p:pic>
    </p:spTree>
    <p:extLst>
      <p:ext uri="{BB962C8B-B14F-4D97-AF65-F5344CB8AC3E}">
        <p14:creationId xmlns:p14="http://schemas.microsoft.com/office/powerpoint/2010/main" val="42834180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Helping at home</a:t>
            </a:r>
            <a:endParaRPr lang="en-GB" dirty="0"/>
          </a:p>
        </p:txBody>
      </p:sp>
      <p:sp>
        <p:nvSpPr>
          <p:cNvPr id="3" name="Content Placeholder 2"/>
          <p:cNvSpPr>
            <a:spLocks noGrp="1"/>
          </p:cNvSpPr>
          <p:nvPr>
            <p:ph idx="1"/>
          </p:nvPr>
        </p:nvSpPr>
        <p:spPr/>
        <p:txBody>
          <a:bodyPr/>
          <a:lstStyle/>
          <a:p>
            <a:r>
              <a:rPr lang="en-GB" dirty="0" smtClean="0"/>
              <a:t>Fingers!</a:t>
            </a:r>
          </a:p>
          <a:p>
            <a:r>
              <a:rPr lang="en-GB" dirty="0" err="1" smtClean="0"/>
              <a:t>Subitising</a:t>
            </a:r>
            <a:r>
              <a:rPr lang="en-GB" dirty="0" smtClean="0"/>
              <a:t>- play games</a:t>
            </a:r>
          </a:p>
          <a:p>
            <a:r>
              <a:rPr lang="en-GB" dirty="0" smtClean="0"/>
              <a:t>Ten frames</a:t>
            </a:r>
          </a:p>
          <a:p>
            <a:r>
              <a:rPr lang="en-GB" dirty="0" smtClean="0"/>
              <a:t>Counting accurately</a:t>
            </a:r>
          </a:p>
          <a:p>
            <a:r>
              <a:rPr lang="en-GB" dirty="0" smtClean="0"/>
              <a:t>Formation of numbers</a:t>
            </a:r>
          </a:p>
          <a:p>
            <a:r>
              <a:rPr lang="en-GB" dirty="0" smtClean="0"/>
              <a:t>Songs and rhymes- Five little ducks, ten green bottles, 5 current buns, </a:t>
            </a:r>
          </a:p>
        </p:txBody>
      </p:sp>
    </p:spTree>
    <p:extLst>
      <p:ext uri="{BB962C8B-B14F-4D97-AF65-F5344CB8AC3E}">
        <p14:creationId xmlns:p14="http://schemas.microsoft.com/office/powerpoint/2010/main" val="6320616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713183" y="568643"/>
            <a:ext cx="1619250" cy="1695450"/>
          </a:xfrm>
          <a:prstGeom prst="rect">
            <a:avLst/>
          </a:prstGeom>
        </p:spPr>
      </p:pic>
      <p:pic>
        <p:nvPicPr>
          <p:cNvPr id="5" name="Picture 4"/>
          <p:cNvPicPr>
            <a:picLocks noChangeAspect="1"/>
          </p:cNvPicPr>
          <p:nvPr/>
        </p:nvPicPr>
        <p:blipFill>
          <a:blip r:embed="rId3"/>
          <a:stretch>
            <a:fillRect/>
          </a:stretch>
        </p:blipFill>
        <p:spPr>
          <a:xfrm>
            <a:off x="2840053" y="328212"/>
            <a:ext cx="3232149" cy="2786335"/>
          </a:xfrm>
          <a:prstGeom prst="rect">
            <a:avLst/>
          </a:prstGeom>
        </p:spPr>
      </p:pic>
      <p:pic>
        <p:nvPicPr>
          <p:cNvPr id="6" name="Picture 5"/>
          <p:cNvPicPr>
            <a:picLocks noChangeAspect="1"/>
          </p:cNvPicPr>
          <p:nvPr/>
        </p:nvPicPr>
        <p:blipFill>
          <a:blip r:embed="rId4"/>
          <a:stretch>
            <a:fillRect/>
          </a:stretch>
        </p:blipFill>
        <p:spPr>
          <a:xfrm>
            <a:off x="6309295" y="4237043"/>
            <a:ext cx="2958540" cy="2845331"/>
          </a:xfrm>
          <a:prstGeom prst="rect">
            <a:avLst/>
          </a:prstGeom>
        </p:spPr>
      </p:pic>
      <p:pic>
        <p:nvPicPr>
          <p:cNvPr id="7" name="Picture 6"/>
          <p:cNvPicPr>
            <a:picLocks noChangeAspect="1"/>
          </p:cNvPicPr>
          <p:nvPr/>
        </p:nvPicPr>
        <p:blipFill>
          <a:blip r:embed="rId5"/>
          <a:stretch>
            <a:fillRect/>
          </a:stretch>
        </p:blipFill>
        <p:spPr>
          <a:xfrm>
            <a:off x="7087442" y="568643"/>
            <a:ext cx="2828925" cy="3505200"/>
          </a:xfrm>
          <a:prstGeom prst="rect">
            <a:avLst/>
          </a:prstGeom>
        </p:spPr>
      </p:pic>
      <p:pic>
        <p:nvPicPr>
          <p:cNvPr id="8" name="Picture 7"/>
          <p:cNvPicPr>
            <a:picLocks noChangeAspect="1"/>
          </p:cNvPicPr>
          <p:nvPr/>
        </p:nvPicPr>
        <p:blipFill>
          <a:blip r:embed="rId6"/>
          <a:stretch>
            <a:fillRect/>
          </a:stretch>
        </p:blipFill>
        <p:spPr>
          <a:xfrm>
            <a:off x="3377117" y="3234002"/>
            <a:ext cx="2781300" cy="3495675"/>
          </a:xfrm>
          <a:prstGeom prst="rect">
            <a:avLst/>
          </a:prstGeom>
        </p:spPr>
      </p:pic>
      <p:pic>
        <p:nvPicPr>
          <p:cNvPr id="9" name="Picture 8"/>
          <p:cNvPicPr>
            <a:picLocks noChangeAspect="1"/>
          </p:cNvPicPr>
          <p:nvPr/>
        </p:nvPicPr>
        <p:blipFill>
          <a:blip r:embed="rId7"/>
          <a:stretch>
            <a:fillRect/>
          </a:stretch>
        </p:blipFill>
        <p:spPr>
          <a:xfrm>
            <a:off x="10067245" y="2870586"/>
            <a:ext cx="1552575" cy="1504950"/>
          </a:xfrm>
          <a:prstGeom prst="rect">
            <a:avLst/>
          </a:prstGeom>
        </p:spPr>
      </p:pic>
      <p:pic>
        <p:nvPicPr>
          <p:cNvPr id="10" name="Picture 9"/>
          <p:cNvPicPr>
            <a:picLocks noChangeAspect="1"/>
          </p:cNvPicPr>
          <p:nvPr/>
        </p:nvPicPr>
        <p:blipFill>
          <a:blip r:embed="rId8"/>
          <a:stretch>
            <a:fillRect/>
          </a:stretch>
        </p:blipFill>
        <p:spPr>
          <a:xfrm>
            <a:off x="10247005" y="973668"/>
            <a:ext cx="1495425" cy="1495425"/>
          </a:xfrm>
          <a:prstGeom prst="rect">
            <a:avLst/>
          </a:prstGeom>
        </p:spPr>
      </p:pic>
      <p:pic>
        <p:nvPicPr>
          <p:cNvPr id="11" name="Picture 10"/>
          <p:cNvPicPr>
            <a:picLocks noChangeAspect="1"/>
          </p:cNvPicPr>
          <p:nvPr/>
        </p:nvPicPr>
        <p:blipFill>
          <a:blip r:embed="rId9"/>
          <a:stretch>
            <a:fillRect/>
          </a:stretch>
        </p:blipFill>
        <p:spPr>
          <a:xfrm>
            <a:off x="9500053" y="4777030"/>
            <a:ext cx="2495550" cy="2457450"/>
          </a:xfrm>
          <a:prstGeom prst="rect">
            <a:avLst/>
          </a:prstGeom>
        </p:spPr>
      </p:pic>
      <p:pic>
        <p:nvPicPr>
          <p:cNvPr id="12" name="Picture 11"/>
          <p:cNvPicPr>
            <a:picLocks noChangeAspect="1"/>
          </p:cNvPicPr>
          <p:nvPr/>
        </p:nvPicPr>
        <p:blipFill>
          <a:blip r:embed="rId10"/>
          <a:stretch>
            <a:fillRect/>
          </a:stretch>
        </p:blipFill>
        <p:spPr>
          <a:xfrm>
            <a:off x="-61267" y="2870586"/>
            <a:ext cx="2901320" cy="3699183"/>
          </a:xfrm>
          <a:prstGeom prst="rect">
            <a:avLst/>
          </a:prstGeom>
        </p:spPr>
      </p:pic>
    </p:spTree>
    <p:extLst>
      <p:ext uri="{BB962C8B-B14F-4D97-AF65-F5344CB8AC3E}">
        <p14:creationId xmlns:p14="http://schemas.microsoft.com/office/powerpoint/2010/main" val="369006731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253f355-4cf8-4cc1-90bc-73ad281df2c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89F1B49E64089459610725AC1FC29A9" ma:contentTypeVersion="18" ma:contentTypeDescription="Create a new document." ma:contentTypeScope="" ma:versionID="aabe5fcb20729201a631309cea01e80c">
  <xsd:schema xmlns:xsd="http://www.w3.org/2001/XMLSchema" xmlns:xs="http://www.w3.org/2001/XMLSchema" xmlns:p="http://schemas.microsoft.com/office/2006/metadata/properties" xmlns:ns3="10ff84cf-3863-4b0a-bee6-19fb77fb5eb4" xmlns:ns4="e253f355-4cf8-4cc1-90bc-73ad281df2c8" targetNamespace="http://schemas.microsoft.com/office/2006/metadata/properties" ma:root="true" ma:fieldsID="20ebce693d14bf5562796e4181162334" ns3:_="" ns4:_="">
    <xsd:import namespace="10ff84cf-3863-4b0a-bee6-19fb77fb5eb4"/>
    <xsd:import namespace="e253f355-4cf8-4cc1-90bc-73ad281df2c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KeyPoints" minOccurs="0"/>
                <xsd:element ref="ns4:MediaServiceKeyPoints" minOccurs="0"/>
                <xsd:element ref="ns4:MediaLengthInSeconds" minOccurs="0"/>
                <xsd:element ref="ns4:MediaServiceAutoTags" minOccurs="0"/>
                <xsd:element ref="ns4:MediaServiceOCR" minOccurs="0"/>
                <xsd:element ref="ns4:MediaServiceGenerationTime" minOccurs="0"/>
                <xsd:element ref="ns4:MediaServiceEventHashCode" minOccurs="0"/>
                <xsd:element ref="ns4:MediaServiceLocation" minOccurs="0"/>
                <xsd:element ref="ns4:MediaServiceObjectDetectorVersions" minOccurs="0"/>
                <xsd:element ref="ns4:MediaServiceSystemTags" minOccurs="0"/>
                <xsd:element ref="ns4:_activity"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ff84cf-3863-4b0a-bee6-19fb77fb5eb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253f355-4cf8-4cc1-90bc-73ad281df2c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6" nillable="true" ma:displayName="Length (seconds)" ma:internalName="MediaLengthInSeconds" ma:readOnly="true">
      <xsd:simpleType>
        <xsd:restriction base="dms:Unknown"/>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_activity" ma:index="24" nillable="true" ma:displayName="_activity" ma:hidden="true" ma:internalName="_activity">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353367A-EEB7-4A47-9109-9492AD61D87C}">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e253f355-4cf8-4cc1-90bc-73ad281df2c8"/>
    <ds:schemaRef ds:uri="http://schemas.microsoft.com/office/infopath/2007/PartnerControls"/>
    <ds:schemaRef ds:uri="http://purl.org/dc/elements/1.1/"/>
    <ds:schemaRef ds:uri="10ff84cf-3863-4b0a-bee6-19fb77fb5eb4"/>
    <ds:schemaRef ds:uri="http://www.w3.org/XML/1998/namespace"/>
    <ds:schemaRef ds:uri="http://purl.org/dc/dcmitype/"/>
  </ds:schemaRefs>
</ds:datastoreItem>
</file>

<file path=customXml/itemProps2.xml><?xml version="1.0" encoding="utf-8"?>
<ds:datastoreItem xmlns:ds="http://schemas.openxmlformats.org/officeDocument/2006/customXml" ds:itemID="{126F47F4-EA7A-4270-AEC4-07801E2A304C}">
  <ds:schemaRefs>
    <ds:schemaRef ds:uri="http://schemas.microsoft.com/sharepoint/v3/contenttype/forms"/>
  </ds:schemaRefs>
</ds:datastoreItem>
</file>

<file path=customXml/itemProps3.xml><?xml version="1.0" encoding="utf-8"?>
<ds:datastoreItem xmlns:ds="http://schemas.openxmlformats.org/officeDocument/2006/customXml" ds:itemID="{213F3C64-284F-4EA9-8B03-9C46ADE24D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ff84cf-3863-4b0a-bee6-19fb77fb5eb4"/>
    <ds:schemaRef ds:uri="e253f355-4cf8-4cc1-90bc-73ad281df2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Ion Boardroom</Template>
  <TotalTime>4751</TotalTime>
  <Words>1827</Words>
  <Application>Microsoft Office PowerPoint</Application>
  <PresentationFormat>Widescreen</PresentationFormat>
  <Paragraphs>163</Paragraphs>
  <Slides>28</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Calibri</vt:lpstr>
      <vt:lpstr>Century Gothic</vt:lpstr>
      <vt:lpstr>Chalkboard</vt:lpstr>
      <vt:lpstr>Comic Sans MS</vt:lpstr>
      <vt:lpstr>Times New Roman</vt:lpstr>
      <vt:lpstr>Wingdings 3</vt:lpstr>
      <vt:lpstr>Ion Boardroom</vt:lpstr>
      <vt:lpstr>Mathematics in Early Years</vt:lpstr>
      <vt:lpstr>Early learning goal- Number</vt:lpstr>
      <vt:lpstr>Early Learning goal- Numerical patterns</vt:lpstr>
      <vt:lpstr>Shape, Space and Measure</vt:lpstr>
      <vt:lpstr>Shape, Space and Measure </vt:lpstr>
      <vt:lpstr>Shape, Space and Measure</vt:lpstr>
      <vt:lpstr>The importance of Early mathematics- Counting </vt:lpstr>
      <vt:lpstr>Counting: a deceptively simple skill</vt:lpstr>
      <vt:lpstr>Counting: a deceptively simple skill</vt:lpstr>
      <vt:lpstr>Counting: a deceptively simple skill</vt:lpstr>
      <vt:lpstr>Experiencing what it means to learn to count </vt:lpstr>
      <vt:lpstr>Experiencing what it means to learn to count </vt:lpstr>
      <vt:lpstr>Experiencing what it means to learn to count </vt:lpstr>
      <vt:lpstr>Experiencing what it means to learn to count </vt:lpstr>
      <vt:lpstr>Experiencing what it means to learn to count </vt:lpstr>
      <vt:lpstr>Compare the two images </vt:lpstr>
      <vt:lpstr>PowerPoint Presentation</vt:lpstr>
      <vt:lpstr>Subitising!</vt:lpstr>
      <vt:lpstr>Discuss and share their discoveries and solutions </vt:lpstr>
      <vt:lpstr>A Concept Image</vt:lpstr>
      <vt:lpstr>Addition and subtraction</vt:lpstr>
      <vt:lpstr>Maths in the classroom</vt:lpstr>
      <vt:lpstr>Maths in the classroom</vt:lpstr>
      <vt:lpstr>Maths in the classroom</vt:lpstr>
      <vt:lpstr>Numberblocks</vt:lpstr>
      <vt:lpstr>PowerPoint Presentation</vt:lpstr>
      <vt:lpstr>Helping at home</vt:lpstr>
      <vt:lpstr>PowerPoint Presentation</vt:lpstr>
    </vt:vector>
  </TitlesOfParts>
  <Company>Collingham LEH Primary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Mathematics in Early Years</dc:title>
  <dc:creator>K Swift</dc:creator>
  <cp:lastModifiedBy>Kara Swift</cp:lastModifiedBy>
  <cp:revision>33</cp:revision>
  <dcterms:created xsi:type="dcterms:W3CDTF">2018-10-15T12:36:22Z</dcterms:created>
  <dcterms:modified xsi:type="dcterms:W3CDTF">2026-10-14T15:57:21Z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0x010100589F1B49E64089459610725AC1FC29A9</vt:lpwstr>
  </property>
</Properties>
</file>